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sldIdLst>
    <p:sldId id="256" r:id="rId2"/>
    <p:sldId id="330" r:id="rId3"/>
    <p:sldId id="331" r:id="rId4"/>
    <p:sldId id="332" r:id="rId5"/>
    <p:sldId id="333" r:id="rId6"/>
    <p:sldId id="334" r:id="rId7"/>
    <p:sldId id="335" r:id="rId8"/>
    <p:sldId id="339" r:id="rId9"/>
    <p:sldId id="340" r:id="rId10"/>
    <p:sldId id="336" r:id="rId11"/>
    <p:sldId id="337" r:id="rId12"/>
    <p:sldId id="341" r:id="rId13"/>
    <p:sldId id="342" r:id="rId14"/>
    <p:sldId id="343" r:id="rId15"/>
    <p:sldId id="344" r:id="rId16"/>
    <p:sldId id="345" r:id="rId17"/>
    <p:sldId id="350" r:id="rId18"/>
    <p:sldId id="349" r:id="rId19"/>
    <p:sldId id="346" r:id="rId20"/>
    <p:sldId id="347" r:id="rId21"/>
    <p:sldId id="338" r:id="rId22"/>
    <p:sldId id="351" r:id="rId23"/>
    <p:sldId id="30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68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10/13/23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8487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13356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84814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0261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936465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23897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1459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411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742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174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23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593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41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10/13/23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47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10/13/23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211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968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D6E9DEC-419B-4CC5-A080-3B06BD5A8291}" type="datetimeFigureOut">
              <a:rPr lang="en-US" smtClean="0"/>
              <a:t>10/13/23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084627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ile.loc.gov/storage-services/service/ll/usrep/usrep021/usrep021543/usrep021543.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3C34-D582-4A52-8805-905F707F709A}"/>
              </a:ext>
            </a:extLst>
          </p:cNvPr>
          <p:cNvSpPr>
            <a:spLocks noGrp="1"/>
          </p:cNvSpPr>
          <p:nvPr>
            <p:ph type="ctrTitle"/>
          </p:nvPr>
        </p:nvSpPr>
        <p:spPr>
          <a:xfrm>
            <a:off x="626547" y="1263343"/>
            <a:ext cx="10748589" cy="2980945"/>
          </a:xfrm>
        </p:spPr>
        <p:txBody>
          <a:bodyPr>
            <a:normAutofit fontScale="90000"/>
          </a:bodyPr>
          <a:lstStyle/>
          <a:p>
            <a:pPr algn="ctr"/>
            <a:r>
              <a:rPr lang="en-US" b="1" dirty="0"/>
              <a:t>The Wounds of the Past, </a:t>
            </a:r>
            <a:br>
              <a:rPr lang="en-US" b="1" dirty="0"/>
            </a:br>
            <a:r>
              <a:rPr lang="en-US" b="1" dirty="0"/>
              <a:t>Truth-telling and A Future of Hope: The Doctrine of Discovery and the Path of Reconciliation</a:t>
            </a:r>
            <a:endParaRPr lang="en-CA" b="1" dirty="0"/>
          </a:p>
        </p:txBody>
      </p:sp>
      <p:sp>
        <p:nvSpPr>
          <p:cNvPr id="3" name="Subtitle 2">
            <a:extLst>
              <a:ext uri="{FF2B5EF4-FFF2-40B4-BE49-F238E27FC236}">
                <a16:creationId xmlns:a16="http://schemas.microsoft.com/office/drawing/2014/main" id="{8D3CA96E-9A75-4CEE-9E48-5BD190069B58}"/>
              </a:ext>
            </a:extLst>
          </p:cNvPr>
          <p:cNvSpPr>
            <a:spLocks noGrp="1"/>
          </p:cNvSpPr>
          <p:nvPr>
            <p:ph type="subTitle" idx="1"/>
          </p:nvPr>
        </p:nvSpPr>
        <p:spPr>
          <a:xfrm>
            <a:off x="626547" y="4927144"/>
            <a:ext cx="10618102" cy="1411874"/>
          </a:xfrm>
        </p:spPr>
        <p:txBody>
          <a:bodyPr>
            <a:normAutofit fontScale="92500" lnSpcReduction="10000"/>
          </a:bodyPr>
          <a:lstStyle/>
          <a:p>
            <a:pPr algn="ctr"/>
            <a:r>
              <a:rPr lang="en-CA" b="1" i="1" dirty="0"/>
              <a:t>Presentation by </a:t>
            </a:r>
            <a:br>
              <a:rPr lang="en-CA" b="1" dirty="0"/>
            </a:br>
            <a:r>
              <a:rPr lang="en-CA" b="1" dirty="0"/>
              <a:t>Archbishop Donald Bolen</a:t>
            </a:r>
          </a:p>
          <a:p>
            <a:pPr algn="ctr"/>
            <a:r>
              <a:rPr lang="en-CA" b="1" dirty="0"/>
              <a:t>Braiding Together Conference</a:t>
            </a:r>
          </a:p>
          <a:p>
            <a:pPr algn="ctr"/>
            <a:r>
              <a:rPr lang="en-CA" b="1" dirty="0"/>
              <a:t>Banff, Oct. 13, 2023</a:t>
            </a:r>
          </a:p>
        </p:txBody>
      </p:sp>
    </p:spTree>
    <p:extLst>
      <p:ext uri="{BB962C8B-B14F-4D97-AF65-F5344CB8AC3E}">
        <p14:creationId xmlns:p14="http://schemas.microsoft.com/office/powerpoint/2010/main" val="3865431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2DAC2B-4585-475E-9DFD-BEF547A91DC0}"/>
              </a:ext>
            </a:extLst>
          </p:cNvPr>
          <p:cNvSpPr txBox="1"/>
          <p:nvPr/>
        </p:nvSpPr>
        <p:spPr>
          <a:xfrm>
            <a:off x="1243584" y="982176"/>
            <a:ext cx="9253728" cy="4893647"/>
          </a:xfrm>
          <a:prstGeom prst="rect">
            <a:avLst/>
          </a:prstGeom>
          <a:noFill/>
        </p:spPr>
        <p:txBody>
          <a:bodyPr wrap="square" rtlCol="0">
            <a:spAutoFit/>
          </a:bodyPr>
          <a:lstStyle/>
          <a:p>
            <a:r>
              <a:rPr lang="en-US" sz="2400" dirty="0">
                <a:solidFill>
                  <a:schemeClr val="bg1"/>
                </a:solidFill>
              </a:rPr>
              <a:t>“On the discovery of this immense continent, the great nations of Europe were eager to appropriate to themselves so much of it as they could respectively acquire.... But, as they were all in pursuit of nearly the same object, it was necessary, in order to avoid conflicting settlements, and consequent war with each other, to establish a principle, which all should acknowledge as the law by which the right of acquisition, which they all asserted, should be regulated as between themselves. This principle was, that discovery gave title to the government by whose subjects, or by whose authority, it was made, against all other European governments, which title might be consummated by possession.”</a:t>
            </a:r>
            <a:endParaRPr lang="en-CA" sz="2400" dirty="0">
              <a:solidFill>
                <a:schemeClr val="bg1"/>
              </a:solidFill>
            </a:endParaRPr>
          </a:p>
        </p:txBody>
      </p:sp>
    </p:spTree>
    <p:extLst>
      <p:ext uri="{BB962C8B-B14F-4D97-AF65-F5344CB8AC3E}">
        <p14:creationId xmlns:p14="http://schemas.microsoft.com/office/powerpoint/2010/main" val="217537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E2FE5F-4F4C-4D04-A565-716D16F16AB3}"/>
              </a:ext>
            </a:extLst>
          </p:cNvPr>
          <p:cNvSpPr txBox="1"/>
          <p:nvPr/>
        </p:nvSpPr>
        <p:spPr>
          <a:xfrm>
            <a:off x="996696" y="1755648"/>
            <a:ext cx="9567672" cy="3416320"/>
          </a:xfrm>
          <a:prstGeom prst="rect">
            <a:avLst/>
          </a:prstGeom>
          <a:noFill/>
        </p:spPr>
        <p:txBody>
          <a:bodyPr wrap="square" rtlCol="0">
            <a:spAutoFit/>
          </a:bodyPr>
          <a:lstStyle/>
          <a:p>
            <a:r>
              <a:rPr lang="en-US" sz="2400" dirty="0">
                <a:solidFill>
                  <a:schemeClr val="bg1"/>
                </a:solidFill>
              </a:rPr>
              <a:t>“In the establishment of these relations, the rights of the original inhabitants were, in no instance, entirely disregarded; but were necessarily, to a considerable extent, impaired…. their power to dispose of the soil at their own will, to whomsoever they pleased, was denied by the original fundamental principle, that discovery gave exclusive title to those who made it.”</a:t>
            </a:r>
          </a:p>
          <a:p>
            <a:endParaRPr lang="en-US" sz="2400" dirty="0">
              <a:solidFill>
                <a:schemeClr val="bg1"/>
              </a:solidFill>
            </a:endParaRPr>
          </a:p>
          <a:p>
            <a:r>
              <a:rPr lang="en-US" sz="2400" dirty="0">
                <a:solidFill>
                  <a:schemeClr val="bg1"/>
                </a:solidFill>
              </a:rPr>
              <a:t>-Johnson vs. McIntosh, 1923</a:t>
            </a:r>
          </a:p>
          <a:p>
            <a:endParaRPr lang="en-CA" sz="2400" dirty="0">
              <a:solidFill>
                <a:schemeClr val="bg1"/>
              </a:solidFill>
            </a:endParaRPr>
          </a:p>
        </p:txBody>
      </p:sp>
    </p:spTree>
    <p:extLst>
      <p:ext uri="{BB962C8B-B14F-4D97-AF65-F5344CB8AC3E}">
        <p14:creationId xmlns:p14="http://schemas.microsoft.com/office/powerpoint/2010/main" val="232502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AA05E0-B6C5-4760-92EB-22C1B54B0CA6}"/>
              </a:ext>
            </a:extLst>
          </p:cNvPr>
          <p:cNvSpPr txBox="1"/>
          <p:nvPr/>
        </p:nvSpPr>
        <p:spPr>
          <a:xfrm>
            <a:off x="1344168" y="1720840"/>
            <a:ext cx="8796528" cy="3416320"/>
          </a:xfrm>
          <a:prstGeom prst="rect">
            <a:avLst/>
          </a:prstGeom>
          <a:noFill/>
        </p:spPr>
        <p:txBody>
          <a:bodyPr wrap="square" rtlCol="0">
            <a:spAutoFit/>
          </a:bodyPr>
          <a:lstStyle/>
          <a:p>
            <a:r>
              <a:rPr lang="en-US" sz="2400" dirty="0">
                <a:solidFill>
                  <a:schemeClr val="bg1"/>
                </a:solidFill>
              </a:rPr>
              <a:t>“We grant you by these present documents, with our Apostolic Authority, full and free permission to invade, search out, capture, and subjugate the Saracens and pagans and any other unbelievers and enemies of Christ wherever they may be, as well as their kingdoms, duchies, counties, principalities, and other property... and to reduce their persons into perpetual servitude.”</a:t>
            </a:r>
          </a:p>
          <a:p>
            <a:endParaRPr lang="en-US" sz="2400" dirty="0">
              <a:solidFill>
                <a:schemeClr val="bg1"/>
              </a:solidFill>
            </a:endParaRPr>
          </a:p>
          <a:p>
            <a:r>
              <a:rPr lang="en-US" sz="2400" dirty="0">
                <a:solidFill>
                  <a:schemeClr val="bg1"/>
                </a:solidFill>
              </a:rPr>
              <a:t>-</a:t>
            </a:r>
            <a:r>
              <a:rPr lang="en-US" sz="2400" i="1" dirty="0">
                <a:solidFill>
                  <a:schemeClr val="bg1"/>
                </a:solidFill>
              </a:rPr>
              <a:t>Dum </a:t>
            </a:r>
            <a:r>
              <a:rPr lang="en-US" sz="2400" i="1" dirty="0" err="1">
                <a:solidFill>
                  <a:schemeClr val="bg1"/>
                </a:solidFill>
              </a:rPr>
              <a:t>Diversas</a:t>
            </a:r>
            <a:r>
              <a:rPr lang="en-US" sz="2400" dirty="0">
                <a:solidFill>
                  <a:schemeClr val="bg1"/>
                </a:solidFill>
              </a:rPr>
              <a:t>, 1452</a:t>
            </a:r>
          </a:p>
        </p:txBody>
      </p:sp>
    </p:spTree>
    <p:extLst>
      <p:ext uri="{BB962C8B-B14F-4D97-AF65-F5344CB8AC3E}">
        <p14:creationId xmlns:p14="http://schemas.microsoft.com/office/powerpoint/2010/main" val="306048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EDCDDF-354B-4985-AF13-15888E44080E}"/>
              </a:ext>
            </a:extLst>
          </p:cNvPr>
          <p:cNvSpPr txBox="1"/>
          <p:nvPr/>
        </p:nvSpPr>
        <p:spPr>
          <a:xfrm>
            <a:off x="612648" y="1351508"/>
            <a:ext cx="10122408" cy="4154984"/>
          </a:xfrm>
          <a:prstGeom prst="rect">
            <a:avLst/>
          </a:prstGeom>
          <a:noFill/>
        </p:spPr>
        <p:txBody>
          <a:bodyPr wrap="square" rtlCol="0">
            <a:spAutoFit/>
          </a:bodyPr>
          <a:lstStyle/>
          <a:p>
            <a:r>
              <a:rPr lang="en-US" sz="2400" dirty="0">
                <a:solidFill>
                  <a:schemeClr val="bg1"/>
                </a:solidFill>
              </a:rPr>
              <a:t>“…should any of said islands have been found by your envoys and captains, give, grant, and assign to you and your heirs and successors, kings of Castile and Leon, …all rights, jurisdictions, and appurtenances, all islands and </a:t>
            </a:r>
            <a:r>
              <a:rPr lang="en-US" sz="2400" dirty="0" err="1">
                <a:solidFill>
                  <a:schemeClr val="bg1"/>
                </a:solidFill>
              </a:rPr>
              <a:t>mainlands</a:t>
            </a:r>
            <a:r>
              <a:rPr lang="en-US" sz="2400" dirty="0">
                <a:solidFill>
                  <a:schemeClr val="bg1"/>
                </a:solidFill>
              </a:rPr>
              <a:t> found and to be found, discovered and to be discovered towards the west and the south, by drawing and establishing a line from the Arctic pole, namely the north, to the Antarctic pole, namely the south, … the said line to be distant one hundred leagues towards the west and south from any of the islands commonly known as the Azores and Cape Verde.”</a:t>
            </a:r>
          </a:p>
          <a:p>
            <a:endParaRPr lang="en-US" sz="2400" dirty="0">
              <a:solidFill>
                <a:schemeClr val="bg1"/>
              </a:solidFill>
            </a:endParaRPr>
          </a:p>
          <a:p>
            <a:r>
              <a:rPr lang="en-US" sz="2400" dirty="0">
                <a:solidFill>
                  <a:schemeClr val="bg1"/>
                </a:solidFill>
              </a:rPr>
              <a:t>-</a:t>
            </a:r>
            <a:r>
              <a:rPr lang="en-US" sz="2400" i="1" dirty="0">
                <a:solidFill>
                  <a:schemeClr val="bg1"/>
                </a:solidFill>
              </a:rPr>
              <a:t>Inter Cetera</a:t>
            </a:r>
            <a:r>
              <a:rPr lang="en-US" sz="2400" dirty="0">
                <a:solidFill>
                  <a:schemeClr val="bg1"/>
                </a:solidFill>
              </a:rPr>
              <a:t>, 1493</a:t>
            </a:r>
          </a:p>
        </p:txBody>
      </p:sp>
    </p:spTree>
    <p:extLst>
      <p:ext uri="{BB962C8B-B14F-4D97-AF65-F5344CB8AC3E}">
        <p14:creationId xmlns:p14="http://schemas.microsoft.com/office/powerpoint/2010/main" val="299154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C7390-5EF6-4A94-AA53-5F140E6557FA}"/>
              </a:ext>
            </a:extLst>
          </p:cNvPr>
          <p:cNvSpPr txBox="1"/>
          <p:nvPr/>
        </p:nvSpPr>
        <p:spPr>
          <a:xfrm>
            <a:off x="1126273" y="312234"/>
            <a:ext cx="8785823" cy="6278642"/>
          </a:xfrm>
          <a:prstGeom prst="rect">
            <a:avLst/>
          </a:prstGeom>
          <a:noFill/>
        </p:spPr>
        <p:txBody>
          <a:bodyPr wrap="square" rtlCol="0">
            <a:spAutoFit/>
          </a:bodyPr>
          <a:lstStyle/>
          <a:p>
            <a:r>
              <a:rPr lang="en-CA" sz="2800" dirty="0">
                <a:solidFill>
                  <a:schemeClr val="bg1"/>
                </a:solidFill>
              </a:rPr>
              <a:t>“…</a:t>
            </a:r>
            <a:r>
              <a:rPr lang="en-CA" sz="2800" b="0" i="0" u="none" strike="noStrike" dirty="0">
                <a:solidFill>
                  <a:srgbClr val="202122"/>
                </a:solidFill>
                <a:effectLst/>
                <a:latin typeface="Libre Baskerville" panose="02000000000000000000" pitchFamily="2" charset="0"/>
              </a:rPr>
              <a:t>we hereby define and declare …that the aforementioned Indians and all other nations who may later come to the notice of Christians, even if they are without faith in Christ, are not, and shall not be, deprived of their freedom nor of their dominion over their property, indeed, they are able to freely and lawfully enjoy the use and possession of this dominion and freedom. Neither should they be reduced to slavery.  And should anything to the contrary occur it is rendered null and void and of no force or effect.”</a:t>
            </a:r>
            <a:endParaRPr lang="en-CA" sz="2800" dirty="0">
              <a:solidFill>
                <a:schemeClr val="bg1"/>
              </a:solidFill>
            </a:endParaRPr>
          </a:p>
          <a:p>
            <a:endParaRPr lang="en-CA" sz="2400" dirty="0">
              <a:solidFill>
                <a:schemeClr val="bg1"/>
              </a:solidFill>
            </a:endParaRPr>
          </a:p>
          <a:p>
            <a:r>
              <a:rPr lang="en-CA" sz="2400" dirty="0">
                <a:solidFill>
                  <a:schemeClr val="bg1"/>
                </a:solidFill>
              </a:rPr>
              <a:t>- </a:t>
            </a:r>
            <a:r>
              <a:rPr lang="en-CA" sz="2400" i="1" dirty="0" err="1">
                <a:solidFill>
                  <a:schemeClr val="bg1"/>
                </a:solidFill>
              </a:rPr>
              <a:t>Sublimis</a:t>
            </a:r>
            <a:r>
              <a:rPr lang="en-CA" sz="2400" i="1" dirty="0">
                <a:solidFill>
                  <a:schemeClr val="bg1"/>
                </a:solidFill>
              </a:rPr>
              <a:t> Deus</a:t>
            </a:r>
            <a:r>
              <a:rPr lang="en-CA" sz="2400" dirty="0">
                <a:solidFill>
                  <a:schemeClr val="bg1"/>
                </a:solidFill>
              </a:rPr>
              <a:t>, Pope Paul III, 1537</a:t>
            </a:r>
          </a:p>
          <a:p>
            <a:endParaRPr lang="en-CA" dirty="0">
              <a:solidFill>
                <a:schemeClr val="bg1"/>
              </a:solidFill>
            </a:endParaRPr>
          </a:p>
        </p:txBody>
      </p:sp>
    </p:spTree>
    <p:extLst>
      <p:ext uri="{BB962C8B-B14F-4D97-AF65-F5344CB8AC3E}">
        <p14:creationId xmlns:p14="http://schemas.microsoft.com/office/powerpoint/2010/main" val="419523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E4DC8-ED1D-4421-9487-D17C2D610169}"/>
              </a:ext>
            </a:extLst>
          </p:cNvPr>
          <p:cNvSpPr txBox="1"/>
          <p:nvPr/>
        </p:nvSpPr>
        <p:spPr>
          <a:xfrm>
            <a:off x="1133856" y="301752"/>
            <a:ext cx="8933688" cy="5324535"/>
          </a:xfrm>
          <a:prstGeom prst="rect">
            <a:avLst/>
          </a:prstGeom>
          <a:noFill/>
        </p:spPr>
        <p:txBody>
          <a:bodyPr wrap="square" rtlCol="0">
            <a:spAutoFit/>
          </a:bodyPr>
          <a:lstStyle/>
          <a:p>
            <a:r>
              <a:rPr lang="en-US" sz="2600" dirty="0">
                <a:solidFill>
                  <a:schemeClr val="bg1"/>
                </a:solidFill>
              </a:rPr>
              <a:t>We therefore declare the following:</a:t>
            </a:r>
          </a:p>
          <a:p>
            <a:endParaRPr lang="en-US" sz="2600" dirty="0">
              <a:solidFill>
                <a:schemeClr val="bg1"/>
              </a:solidFill>
            </a:endParaRPr>
          </a:p>
          <a:p>
            <a:pPr marL="457200" indent="-457200">
              <a:buAutoNum type="arabicPeriod"/>
            </a:pPr>
            <a:r>
              <a:rPr lang="en-US" sz="2400" dirty="0">
                <a:solidFill>
                  <a:schemeClr val="bg1"/>
                </a:solidFill>
              </a:rPr>
              <a:t>We firmly assert that Indigenous people, created in the image and likeness of God our Creator, should have been granted all fundamental human rights in the past as in the present, and that any reducing of their humanity and fundamental human rights past or present is to be resisted in the strongest possible way; </a:t>
            </a:r>
          </a:p>
          <a:p>
            <a:pPr marL="457200" indent="-457200">
              <a:buAutoNum type="arabicPeriod"/>
            </a:pPr>
            <a:endParaRPr lang="en-US" sz="2400" dirty="0">
              <a:solidFill>
                <a:schemeClr val="bg1"/>
              </a:solidFill>
            </a:endParaRPr>
          </a:p>
          <a:p>
            <a:pPr marL="457200" indent="-457200">
              <a:buAutoNum type="arabicPeriod"/>
            </a:pPr>
            <a:endParaRPr lang="en-US" sz="2400" dirty="0">
              <a:solidFill>
                <a:schemeClr val="bg1"/>
              </a:solidFill>
            </a:endParaRPr>
          </a:p>
          <a:p>
            <a:r>
              <a:rPr lang="en-US" sz="2400" dirty="0">
                <a:solidFill>
                  <a:schemeClr val="bg1"/>
                </a:solidFill>
              </a:rPr>
              <a:t>2.	We reject the assertion that the ancient principle of the 	first taker or discoverer, often described by the term 	terra nullius, could be applied to lands in the prior 	possession of Indigenous Peoples;</a:t>
            </a:r>
          </a:p>
        </p:txBody>
      </p:sp>
    </p:spTree>
    <p:extLst>
      <p:ext uri="{BB962C8B-B14F-4D97-AF65-F5344CB8AC3E}">
        <p14:creationId xmlns:p14="http://schemas.microsoft.com/office/powerpoint/2010/main" val="281680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F3D4A7-47F1-4605-9406-8186163B6F50}"/>
              </a:ext>
            </a:extLst>
          </p:cNvPr>
          <p:cNvSpPr txBox="1"/>
          <p:nvPr/>
        </p:nvSpPr>
        <p:spPr>
          <a:xfrm>
            <a:off x="1097280" y="859536"/>
            <a:ext cx="9006840" cy="3785652"/>
          </a:xfrm>
          <a:prstGeom prst="rect">
            <a:avLst/>
          </a:prstGeom>
          <a:noFill/>
        </p:spPr>
        <p:txBody>
          <a:bodyPr wrap="square" rtlCol="0">
            <a:spAutoFit/>
          </a:bodyPr>
          <a:lstStyle/>
          <a:p>
            <a:endParaRPr lang="en-US" sz="2400" dirty="0">
              <a:solidFill>
                <a:schemeClr val="bg1"/>
              </a:solidFill>
            </a:endParaRPr>
          </a:p>
          <a:p>
            <a:pPr marL="457200" indent="-457200">
              <a:buAutoNum type="arabicPeriod" startAt="3"/>
            </a:pPr>
            <a:r>
              <a:rPr lang="en-US" sz="2400" dirty="0">
                <a:solidFill>
                  <a:schemeClr val="bg1"/>
                </a:solidFill>
              </a:rPr>
              <a:t>We reject the assertion that the mere absence of European agricultural practices, technologies, or other aspects common to European culture, could justify the claiming of land as if it had no owner;</a:t>
            </a:r>
          </a:p>
          <a:p>
            <a:pPr marL="457200" indent="-457200">
              <a:buAutoNum type="arabicPeriod" startAt="3"/>
            </a:pPr>
            <a:endParaRPr lang="en-US" sz="2400" dirty="0">
              <a:solidFill>
                <a:schemeClr val="bg1"/>
              </a:solidFill>
            </a:endParaRPr>
          </a:p>
          <a:p>
            <a:pPr marL="457200" indent="-457200">
              <a:buAutoNum type="arabicPeriod" startAt="4"/>
            </a:pPr>
            <a:r>
              <a:rPr lang="en-US" sz="2400" dirty="0">
                <a:solidFill>
                  <a:schemeClr val="bg1"/>
                </a:solidFill>
              </a:rPr>
              <a:t>We reject the assertion that Europeans could determine whether land was used or possessed by Indigenous people without consulting those people. </a:t>
            </a:r>
          </a:p>
          <a:p>
            <a:endParaRPr lang="en-US" sz="2400" dirty="0">
              <a:solidFill>
                <a:schemeClr val="bg1"/>
              </a:solidFill>
            </a:endParaRPr>
          </a:p>
        </p:txBody>
      </p:sp>
      <p:sp>
        <p:nvSpPr>
          <p:cNvPr id="3" name="TextBox 2">
            <a:extLst>
              <a:ext uri="{FF2B5EF4-FFF2-40B4-BE49-F238E27FC236}">
                <a16:creationId xmlns:a16="http://schemas.microsoft.com/office/drawing/2014/main" id="{6A380F83-51DC-41C3-A612-8663D4C6D36D}"/>
              </a:ext>
            </a:extLst>
          </p:cNvPr>
          <p:cNvSpPr txBox="1"/>
          <p:nvPr/>
        </p:nvSpPr>
        <p:spPr>
          <a:xfrm>
            <a:off x="640080" y="4965192"/>
            <a:ext cx="10735056" cy="461665"/>
          </a:xfrm>
          <a:prstGeom prst="rect">
            <a:avLst/>
          </a:prstGeom>
          <a:noFill/>
        </p:spPr>
        <p:txBody>
          <a:bodyPr wrap="square" rtlCol="0">
            <a:spAutoFit/>
          </a:bodyPr>
          <a:lstStyle/>
          <a:p>
            <a:r>
              <a:rPr lang="en-US" sz="2400" dirty="0">
                <a:solidFill>
                  <a:schemeClr val="bg1"/>
                </a:solidFill>
              </a:rPr>
              <a:t>-2016 statement of the Guadalupe Circle on the Doctrine of Discovery</a:t>
            </a:r>
          </a:p>
        </p:txBody>
      </p:sp>
    </p:spTree>
    <p:extLst>
      <p:ext uri="{BB962C8B-B14F-4D97-AF65-F5344CB8AC3E}">
        <p14:creationId xmlns:p14="http://schemas.microsoft.com/office/powerpoint/2010/main" val="2998203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A8C273-C620-41EE-B610-C39A8316E082}"/>
              </a:ext>
            </a:extLst>
          </p:cNvPr>
          <p:cNvPicPr>
            <a:picLocks noGrp="1" noChangeAspect="1"/>
          </p:cNvPicPr>
          <p:nvPr>
            <p:ph idx="1"/>
          </p:nvPr>
        </p:nvPicPr>
        <p:blipFill>
          <a:blip r:embed="rId2"/>
          <a:stretch>
            <a:fillRect/>
          </a:stretch>
        </p:blipFill>
        <p:spPr>
          <a:xfrm>
            <a:off x="1204798" y="704088"/>
            <a:ext cx="9372671" cy="5266944"/>
          </a:xfrm>
        </p:spPr>
      </p:pic>
    </p:spTree>
    <p:extLst>
      <p:ext uri="{BB962C8B-B14F-4D97-AF65-F5344CB8AC3E}">
        <p14:creationId xmlns:p14="http://schemas.microsoft.com/office/powerpoint/2010/main" val="136392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7FF0EF0-6C20-4348-8754-7F895E9CAF96}"/>
              </a:ext>
            </a:extLst>
          </p:cNvPr>
          <p:cNvPicPr>
            <a:picLocks noGrp="1" noChangeAspect="1"/>
          </p:cNvPicPr>
          <p:nvPr>
            <p:ph idx="1"/>
          </p:nvPr>
        </p:nvPicPr>
        <p:blipFill>
          <a:blip r:embed="rId2"/>
          <a:stretch>
            <a:fillRect/>
          </a:stretch>
        </p:blipFill>
        <p:spPr>
          <a:xfrm>
            <a:off x="1508760" y="533347"/>
            <a:ext cx="8293687" cy="5529125"/>
          </a:xfrm>
        </p:spPr>
      </p:pic>
    </p:spTree>
    <p:extLst>
      <p:ext uri="{BB962C8B-B14F-4D97-AF65-F5344CB8AC3E}">
        <p14:creationId xmlns:p14="http://schemas.microsoft.com/office/powerpoint/2010/main" val="1474419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A75AB1-269F-4AE0-9B66-015F541C2F17}"/>
              </a:ext>
            </a:extLst>
          </p:cNvPr>
          <p:cNvSpPr txBox="1"/>
          <p:nvPr/>
        </p:nvSpPr>
        <p:spPr>
          <a:xfrm>
            <a:off x="1133856" y="854160"/>
            <a:ext cx="9116568" cy="4893647"/>
          </a:xfrm>
          <a:prstGeom prst="rect">
            <a:avLst/>
          </a:prstGeom>
          <a:noFill/>
        </p:spPr>
        <p:txBody>
          <a:bodyPr wrap="square" rtlCol="0">
            <a:spAutoFit/>
          </a:bodyPr>
          <a:lstStyle/>
          <a:p>
            <a:r>
              <a:rPr lang="en-US" sz="2400" dirty="0">
                <a:solidFill>
                  <a:schemeClr val="bg1"/>
                </a:solidFill>
              </a:rPr>
              <a:t>“The ‘doctrine of discovery’ is not part of the teaching of the Catholic Church. Historical research clearly demonstrates that the papal documents in question, written in a specific historical period and linked to political questions, have never been considered expressions of the Catholic faith. At the same time, the Church acknowledges that these papal bulls did not adequately reflect the equal dignity and rights of indigenous peoples. The Church is also aware that the contents of these documents were manipulated for political purposes by competing colonial powers in order to justify immoral acts against indigenous peoples that were carried out, at times, without opposition from ecclesiastical authorities.” </a:t>
            </a:r>
            <a:endParaRPr lang="en-CA" sz="2400" dirty="0">
              <a:solidFill>
                <a:schemeClr val="bg1"/>
              </a:solidFill>
            </a:endParaRPr>
          </a:p>
        </p:txBody>
      </p:sp>
    </p:spTree>
    <p:extLst>
      <p:ext uri="{BB962C8B-B14F-4D97-AF65-F5344CB8AC3E}">
        <p14:creationId xmlns:p14="http://schemas.microsoft.com/office/powerpoint/2010/main" val="5025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ADE361-2438-4879-A76D-E97BDAB934B9}"/>
              </a:ext>
            </a:extLst>
          </p:cNvPr>
          <p:cNvSpPr txBox="1"/>
          <p:nvPr/>
        </p:nvSpPr>
        <p:spPr>
          <a:xfrm>
            <a:off x="595884" y="182880"/>
            <a:ext cx="11000232" cy="6170920"/>
          </a:xfrm>
          <a:prstGeom prst="rect">
            <a:avLst/>
          </a:prstGeom>
          <a:noFill/>
        </p:spPr>
        <p:txBody>
          <a:bodyPr wrap="square" rtlCol="0">
            <a:spAutoFit/>
          </a:bodyPr>
          <a:lstStyle/>
          <a:p>
            <a:r>
              <a:rPr lang="en-US" sz="3200" b="1" dirty="0">
                <a:solidFill>
                  <a:schemeClr val="bg1"/>
                </a:solidFill>
              </a:rPr>
              <a:t>Outline: </a:t>
            </a:r>
          </a:p>
          <a:p>
            <a:endParaRPr lang="en-US" dirty="0">
              <a:solidFill>
                <a:schemeClr val="bg1"/>
              </a:solidFill>
            </a:endParaRPr>
          </a:p>
          <a:p>
            <a:pPr marL="342900" indent="-342900">
              <a:buFont typeface="+mj-lt"/>
              <a:buAutoNum type="arabicPeriod"/>
            </a:pPr>
            <a:r>
              <a:rPr lang="en-US" sz="2300" dirty="0">
                <a:solidFill>
                  <a:schemeClr val="bg1"/>
                </a:solidFill>
              </a:rPr>
              <a:t>The legacy of colonization </a:t>
            </a:r>
          </a:p>
          <a:p>
            <a:pPr marL="342900" indent="-342900">
              <a:buFont typeface="+mj-lt"/>
              <a:buAutoNum type="arabicPeriod"/>
            </a:pPr>
            <a:r>
              <a:rPr lang="en-US" sz="2300" dirty="0">
                <a:solidFill>
                  <a:schemeClr val="bg1"/>
                </a:solidFill>
              </a:rPr>
              <a:t>The doctrine of discovery, the papal bulls of the 15th/16th centuries, and the TRC request to address historical justification for the taking of Indigenous-occupied lands</a:t>
            </a:r>
          </a:p>
          <a:p>
            <a:pPr marL="342900" indent="-342900">
              <a:buFont typeface="+mj-lt"/>
              <a:buAutoNum type="arabicPeriod"/>
            </a:pPr>
            <a:r>
              <a:rPr lang="en-US" sz="2300" dirty="0">
                <a:solidFill>
                  <a:schemeClr val="bg1"/>
                </a:solidFill>
              </a:rPr>
              <a:t>The CCCB 2016 document on the doctrine of discovery </a:t>
            </a:r>
          </a:p>
          <a:p>
            <a:pPr marL="342900" indent="-342900">
              <a:buFont typeface="+mj-lt"/>
              <a:buAutoNum type="arabicPeriod"/>
            </a:pPr>
            <a:r>
              <a:rPr lang="en-US" sz="2300" dirty="0">
                <a:solidFill>
                  <a:schemeClr val="bg1"/>
                </a:solidFill>
              </a:rPr>
              <a:t>Analyzing the Holy See statement of March 2023: what it says, what it doesn’t say, response to the statement</a:t>
            </a:r>
          </a:p>
          <a:p>
            <a:pPr marL="342900" indent="-342900">
              <a:buFont typeface="+mj-lt"/>
              <a:buAutoNum type="arabicPeriod"/>
            </a:pPr>
            <a:r>
              <a:rPr lang="en-US" sz="2300" dirty="0">
                <a:solidFill>
                  <a:schemeClr val="bg1"/>
                </a:solidFill>
              </a:rPr>
              <a:t>The call for a symposium on the doctrine of discovery</a:t>
            </a:r>
          </a:p>
          <a:p>
            <a:pPr marL="342900" indent="-342900">
              <a:buFont typeface="+mj-lt"/>
              <a:buAutoNum type="arabicPeriod"/>
            </a:pPr>
            <a:r>
              <a:rPr lang="en-US" sz="2300" dirty="0">
                <a:solidFill>
                  <a:schemeClr val="bg1"/>
                </a:solidFill>
              </a:rPr>
              <a:t>Where does the conversation go from here? </a:t>
            </a:r>
          </a:p>
          <a:p>
            <a:pPr marL="720000" indent="-342900">
              <a:buFont typeface="+mj-lt"/>
              <a:buAutoNum type="alphaLcParenR"/>
            </a:pPr>
            <a:r>
              <a:rPr lang="en-US" sz="2300" dirty="0">
                <a:solidFill>
                  <a:schemeClr val="bg1"/>
                </a:solidFill>
              </a:rPr>
              <a:t>Understanding the 15th/16th c. better; the intentions of the Church, the intentions of the colonizers;</a:t>
            </a:r>
          </a:p>
          <a:p>
            <a:pPr marL="720000" indent="-342900">
              <a:buFont typeface="+mj-lt"/>
              <a:buAutoNum type="alphaLcParenR"/>
            </a:pPr>
            <a:r>
              <a:rPr lang="en-US" sz="2300" dirty="0">
                <a:solidFill>
                  <a:schemeClr val="bg1"/>
                </a:solidFill>
              </a:rPr>
              <a:t>What is the ongoing impact of colonization and the doctrine of discovery today? </a:t>
            </a:r>
          </a:p>
          <a:p>
            <a:pPr marL="720000" indent="-342900">
              <a:buFont typeface="+mj-lt"/>
              <a:buAutoNum type="alphaLcParenR"/>
            </a:pPr>
            <a:r>
              <a:rPr lang="en-US" sz="2300" dirty="0">
                <a:solidFill>
                  <a:schemeClr val="bg1"/>
                </a:solidFill>
              </a:rPr>
              <a:t>What can the church do? </a:t>
            </a:r>
          </a:p>
          <a:p>
            <a:pPr marL="720000" indent="-342900">
              <a:buFont typeface="+mj-lt"/>
              <a:buAutoNum type="alphaLcParenR"/>
            </a:pPr>
            <a:r>
              <a:rPr lang="en-US" sz="2300" dirty="0">
                <a:solidFill>
                  <a:schemeClr val="bg1"/>
                </a:solidFill>
              </a:rPr>
              <a:t>What can teachers do?</a:t>
            </a:r>
          </a:p>
        </p:txBody>
      </p:sp>
    </p:spTree>
    <p:extLst>
      <p:ext uri="{BB962C8B-B14F-4D97-AF65-F5344CB8AC3E}">
        <p14:creationId xmlns:p14="http://schemas.microsoft.com/office/powerpoint/2010/main" val="352214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BDA8CC-92AF-4E06-87DD-BBF804784452}"/>
              </a:ext>
            </a:extLst>
          </p:cNvPr>
          <p:cNvSpPr txBox="1"/>
          <p:nvPr/>
        </p:nvSpPr>
        <p:spPr>
          <a:xfrm>
            <a:off x="1307592" y="1124712"/>
            <a:ext cx="8970264" cy="4154984"/>
          </a:xfrm>
          <a:prstGeom prst="rect">
            <a:avLst/>
          </a:prstGeom>
          <a:noFill/>
        </p:spPr>
        <p:txBody>
          <a:bodyPr wrap="square" rtlCol="0">
            <a:spAutoFit/>
          </a:bodyPr>
          <a:lstStyle/>
          <a:p>
            <a:r>
              <a:rPr lang="en-US" sz="2400" dirty="0">
                <a:solidFill>
                  <a:schemeClr val="bg1"/>
                </a:solidFill>
              </a:rPr>
              <a:t>“It is only just to recognize these errors, acknowledge the terrible effects of the assimilation policies and the pain experienced by indigenous peoples, and ask for pardon. Furthermore, Pope Francis has urged: ‘Never again can the Christian community allow itself to be infected by the idea that one culture is superior to others, or that it is legitimate to employ ways of coercing others.’”</a:t>
            </a:r>
          </a:p>
          <a:p>
            <a:endParaRPr lang="en-US" sz="2400" dirty="0">
              <a:solidFill>
                <a:schemeClr val="bg1"/>
              </a:solidFill>
            </a:endParaRPr>
          </a:p>
          <a:p>
            <a:r>
              <a:rPr lang="en-US" sz="2400" dirty="0">
                <a:solidFill>
                  <a:schemeClr val="bg1"/>
                </a:solidFill>
              </a:rPr>
              <a:t>-Joint Statement of the </a:t>
            </a:r>
            <a:r>
              <a:rPr lang="en-US" sz="2400" dirty="0" err="1">
                <a:solidFill>
                  <a:schemeClr val="bg1"/>
                </a:solidFill>
              </a:rPr>
              <a:t>Dicasteries</a:t>
            </a:r>
            <a:r>
              <a:rPr lang="en-US" sz="2400" dirty="0">
                <a:solidFill>
                  <a:schemeClr val="bg1"/>
                </a:solidFill>
              </a:rPr>
              <a:t> for Culture and Education and for Promoting Integral Human Development on the “Doctrine of Discovery”, March 30, 2023</a:t>
            </a:r>
          </a:p>
        </p:txBody>
      </p:sp>
    </p:spTree>
    <p:extLst>
      <p:ext uri="{BB962C8B-B14F-4D97-AF65-F5344CB8AC3E}">
        <p14:creationId xmlns:p14="http://schemas.microsoft.com/office/powerpoint/2010/main" val="205761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22414-3A9A-49ED-BA4C-CA02E2823EA5}"/>
              </a:ext>
            </a:extLst>
          </p:cNvPr>
          <p:cNvSpPr txBox="1"/>
          <p:nvPr/>
        </p:nvSpPr>
        <p:spPr>
          <a:xfrm>
            <a:off x="987552" y="1481328"/>
            <a:ext cx="9628632" cy="3785652"/>
          </a:xfrm>
          <a:prstGeom prst="rect">
            <a:avLst/>
          </a:prstGeom>
          <a:noFill/>
        </p:spPr>
        <p:txBody>
          <a:bodyPr wrap="square" rtlCol="0">
            <a:spAutoFit/>
          </a:bodyPr>
          <a:lstStyle/>
          <a:p>
            <a:r>
              <a:rPr lang="en-US" sz="2400" dirty="0">
                <a:solidFill>
                  <a:schemeClr val="bg1"/>
                </a:solidFill>
              </a:rPr>
              <a:t>“The history of America, from its discovery to the present day, proves, we think, the universal recognition of these principles. Spain did not rest her title solely on the grant of the Pope. Her discussions respecting boundary, with France, with Great Britain, and with the United States, all show that she placed in on the rights given by discovery. Portugal sustained her claim to the Brazils by the same title. France, also, founded her title to the vast territories she claimed in America on discovery.”</a:t>
            </a:r>
            <a:br>
              <a:rPr lang="en-US" sz="2400" dirty="0">
                <a:solidFill>
                  <a:schemeClr val="bg1"/>
                </a:solidFill>
              </a:rPr>
            </a:br>
            <a:endParaRPr lang="en-US" sz="2400" dirty="0">
              <a:solidFill>
                <a:schemeClr val="bg1"/>
              </a:solidFill>
            </a:endParaRPr>
          </a:p>
          <a:p>
            <a:r>
              <a:rPr lang="en-US" sz="2400" dirty="0">
                <a:solidFill>
                  <a:schemeClr val="bg1"/>
                </a:solidFill>
              </a:rPr>
              <a:t>-Johnson vs. McIntosh, 1923</a:t>
            </a:r>
          </a:p>
        </p:txBody>
      </p:sp>
    </p:spTree>
    <p:extLst>
      <p:ext uri="{BB962C8B-B14F-4D97-AF65-F5344CB8AC3E}">
        <p14:creationId xmlns:p14="http://schemas.microsoft.com/office/powerpoint/2010/main" val="3968093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26DAB-843F-44C7-BFE2-C0AF8A251895}"/>
              </a:ext>
            </a:extLst>
          </p:cNvPr>
          <p:cNvSpPr txBox="1"/>
          <p:nvPr/>
        </p:nvSpPr>
        <p:spPr>
          <a:xfrm>
            <a:off x="868680" y="804672"/>
            <a:ext cx="9994392" cy="4585871"/>
          </a:xfrm>
          <a:prstGeom prst="rect">
            <a:avLst/>
          </a:prstGeom>
          <a:noFill/>
        </p:spPr>
        <p:txBody>
          <a:bodyPr wrap="square" rtlCol="0">
            <a:spAutoFit/>
          </a:bodyPr>
          <a:lstStyle/>
          <a:p>
            <a:r>
              <a:rPr lang="en-CA" sz="2800" dirty="0">
                <a:solidFill>
                  <a:schemeClr val="bg1"/>
                </a:solidFill>
              </a:rPr>
              <a:t>Remaining questions:</a:t>
            </a:r>
          </a:p>
          <a:p>
            <a:endParaRPr lang="en-CA" sz="2400" dirty="0">
              <a:solidFill>
                <a:schemeClr val="bg1"/>
              </a:solidFill>
            </a:endParaRPr>
          </a:p>
          <a:p>
            <a:pPr marL="342900" indent="-342900">
              <a:buFont typeface="Century Gothic" panose="020B0502020202020204" pitchFamily="34" charset="0"/>
              <a:buChar char="─"/>
            </a:pPr>
            <a:r>
              <a:rPr lang="en-CA" sz="2400" dirty="0">
                <a:solidFill>
                  <a:schemeClr val="bg1"/>
                </a:solidFill>
              </a:rPr>
              <a:t>What role did the papal bulls play in the decisions of the colonizing powers?</a:t>
            </a:r>
          </a:p>
          <a:p>
            <a:pPr marL="342900" indent="-342900">
              <a:buFont typeface="Century Gothic" panose="020B0502020202020204" pitchFamily="34" charset="0"/>
              <a:buChar char="─"/>
            </a:pPr>
            <a:endParaRPr lang="en-CA" sz="2400" dirty="0">
              <a:solidFill>
                <a:schemeClr val="bg1"/>
              </a:solidFill>
            </a:endParaRPr>
          </a:p>
          <a:p>
            <a:pPr marL="342900" indent="-342900">
              <a:buFont typeface="Century Gothic" panose="020B0502020202020204" pitchFamily="34" charset="0"/>
              <a:buChar char="─"/>
            </a:pPr>
            <a:r>
              <a:rPr lang="en-CA" sz="2400" dirty="0">
                <a:solidFill>
                  <a:schemeClr val="bg1"/>
                </a:solidFill>
              </a:rPr>
              <a:t>What is the ongoing impact of colonization and the doctrine of discovery today? </a:t>
            </a:r>
          </a:p>
          <a:p>
            <a:pPr marL="342900" indent="-342900">
              <a:buFont typeface="Century Gothic" panose="020B0502020202020204" pitchFamily="34" charset="0"/>
              <a:buChar char="─"/>
            </a:pPr>
            <a:endParaRPr lang="en-CA" sz="2400" dirty="0">
              <a:solidFill>
                <a:schemeClr val="bg1"/>
              </a:solidFill>
            </a:endParaRPr>
          </a:p>
          <a:p>
            <a:pPr marL="342900" indent="-342900">
              <a:buFont typeface="Century Gothic" panose="020B0502020202020204" pitchFamily="34" charset="0"/>
              <a:buChar char="─"/>
            </a:pPr>
            <a:r>
              <a:rPr lang="en-CA" sz="2400" dirty="0">
                <a:solidFill>
                  <a:schemeClr val="bg1"/>
                </a:solidFill>
              </a:rPr>
              <a:t>What can the church do? </a:t>
            </a:r>
          </a:p>
          <a:p>
            <a:pPr marL="342900" indent="-342900">
              <a:buFont typeface="Century Gothic" panose="020B0502020202020204" pitchFamily="34" charset="0"/>
              <a:buChar char="─"/>
            </a:pPr>
            <a:endParaRPr lang="en-CA" sz="2400" dirty="0">
              <a:solidFill>
                <a:schemeClr val="bg1"/>
              </a:solidFill>
            </a:endParaRPr>
          </a:p>
          <a:p>
            <a:pPr marL="342900" indent="-342900">
              <a:buFont typeface="Century Gothic" panose="020B0502020202020204" pitchFamily="34" charset="0"/>
              <a:buChar char="─"/>
            </a:pPr>
            <a:r>
              <a:rPr lang="en-CA" sz="2400" dirty="0">
                <a:solidFill>
                  <a:schemeClr val="bg1"/>
                </a:solidFill>
              </a:rPr>
              <a:t>What can our schools and teachers do? Task and complexity of truth-telling</a:t>
            </a:r>
          </a:p>
        </p:txBody>
      </p:sp>
    </p:spTree>
    <p:extLst>
      <p:ext uri="{BB962C8B-B14F-4D97-AF65-F5344CB8AC3E}">
        <p14:creationId xmlns:p14="http://schemas.microsoft.com/office/powerpoint/2010/main" val="206219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2756A-8A50-4865-893B-2EE9A39B3250}"/>
              </a:ext>
            </a:extLst>
          </p:cNvPr>
          <p:cNvSpPr>
            <a:spLocks noGrp="1"/>
          </p:cNvSpPr>
          <p:nvPr>
            <p:ph idx="1"/>
          </p:nvPr>
        </p:nvSpPr>
        <p:spPr>
          <a:xfrm>
            <a:off x="649225" y="595469"/>
            <a:ext cx="10241279" cy="4569781"/>
          </a:xfrm>
        </p:spPr>
        <p:txBody>
          <a:bodyPr>
            <a:normAutofit/>
          </a:bodyPr>
          <a:lstStyle/>
          <a:p>
            <a:pPr marL="0" indent="0" algn="ctr">
              <a:buNone/>
            </a:pPr>
            <a:r>
              <a:rPr lang="fr-FR" sz="3200" dirty="0" err="1"/>
              <a:t>Words</a:t>
            </a:r>
            <a:r>
              <a:rPr lang="fr-FR" sz="3200" dirty="0"/>
              <a:t> </a:t>
            </a:r>
            <a:r>
              <a:rPr lang="fr-FR" sz="3200" dirty="0" err="1"/>
              <a:t>written</a:t>
            </a:r>
            <a:r>
              <a:rPr lang="fr-FR" sz="3200" dirty="0"/>
              <a:t> by Pope Francis in the </a:t>
            </a:r>
            <a:r>
              <a:rPr lang="fr-FR" sz="3200" dirty="0" err="1"/>
              <a:t>visitors</a:t>
            </a:r>
            <a:r>
              <a:rPr lang="fr-FR" sz="3200" dirty="0"/>
              <a:t> book at the </a:t>
            </a:r>
            <a:r>
              <a:rPr lang="fr-FR" sz="3200" dirty="0" err="1"/>
              <a:t>Basilica</a:t>
            </a:r>
            <a:r>
              <a:rPr lang="fr-FR" sz="3200" dirty="0"/>
              <a:t> in Québec City: </a:t>
            </a:r>
          </a:p>
          <a:p>
            <a:pPr marL="0" indent="0" algn="ctr">
              <a:buNone/>
            </a:pPr>
            <a:endParaRPr lang="fr-FR" sz="3200" dirty="0"/>
          </a:p>
          <a:p>
            <a:pPr marL="0" indent="0" algn="ctr">
              <a:buNone/>
            </a:pPr>
            <a:r>
              <a:rPr lang="fr-FR" sz="3200" dirty="0"/>
              <a:t>« Marcher ensemble, ce n'est pas facile, mais c'est possible. »</a:t>
            </a:r>
          </a:p>
          <a:p>
            <a:pPr marL="0" indent="0" algn="ctr">
              <a:buNone/>
            </a:pPr>
            <a:endParaRPr lang="fr-FR" sz="3200" dirty="0"/>
          </a:p>
          <a:p>
            <a:pPr marL="0" indent="0" algn="ctr">
              <a:buNone/>
            </a:pPr>
            <a:r>
              <a:rPr lang="fr-FR" sz="3200" dirty="0"/>
              <a:t>« It </a:t>
            </a:r>
            <a:r>
              <a:rPr lang="fr-FR" sz="3200" dirty="0" err="1"/>
              <a:t>is</a:t>
            </a:r>
            <a:r>
              <a:rPr lang="fr-FR" sz="3200" dirty="0"/>
              <a:t> not </a:t>
            </a:r>
            <a:r>
              <a:rPr lang="fr-FR" sz="3200" dirty="0" err="1"/>
              <a:t>easy</a:t>
            </a:r>
            <a:r>
              <a:rPr lang="fr-FR" sz="3200" dirty="0"/>
              <a:t> to </a:t>
            </a:r>
            <a:r>
              <a:rPr lang="fr-FR" sz="3200" dirty="0" err="1"/>
              <a:t>walk</a:t>
            </a:r>
            <a:r>
              <a:rPr lang="fr-FR" sz="3200" dirty="0"/>
              <a:t> </a:t>
            </a:r>
            <a:r>
              <a:rPr lang="fr-FR" sz="3200" dirty="0" err="1"/>
              <a:t>together</a:t>
            </a:r>
            <a:r>
              <a:rPr lang="fr-FR" sz="3200" dirty="0"/>
              <a:t>, but </a:t>
            </a:r>
            <a:r>
              <a:rPr lang="fr-FR" sz="3200" dirty="0" err="1"/>
              <a:t>it</a:t>
            </a:r>
            <a:r>
              <a:rPr lang="fr-FR" sz="3200" dirty="0"/>
              <a:t> </a:t>
            </a:r>
            <a:r>
              <a:rPr lang="fr-FR" sz="3200" dirty="0" err="1"/>
              <a:t>is</a:t>
            </a:r>
            <a:r>
              <a:rPr lang="fr-FR" sz="3200" dirty="0"/>
              <a:t> possible. »</a:t>
            </a:r>
            <a:endParaRPr lang="en-CA" sz="3200" dirty="0"/>
          </a:p>
        </p:txBody>
      </p:sp>
    </p:spTree>
    <p:extLst>
      <p:ext uri="{BB962C8B-B14F-4D97-AF65-F5344CB8AC3E}">
        <p14:creationId xmlns:p14="http://schemas.microsoft.com/office/powerpoint/2010/main" val="273470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0795B-4B21-41D1-B422-324EFDB7B0C4}"/>
              </a:ext>
            </a:extLst>
          </p:cNvPr>
          <p:cNvSpPr txBox="1"/>
          <p:nvPr/>
        </p:nvSpPr>
        <p:spPr>
          <a:xfrm>
            <a:off x="566928" y="1847088"/>
            <a:ext cx="10899648" cy="2923877"/>
          </a:xfrm>
          <a:prstGeom prst="rect">
            <a:avLst/>
          </a:prstGeom>
          <a:noFill/>
        </p:spPr>
        <p:txBody>
          <a:bodyPr wrap="square" rtlCol="0">
            <a:spAutoFit/>
          </a:bodyPr>
          <a:lstStyle/>
          <a:p>
            <a:r>
              <a:rPr lang="en-US" sz="2300" dirty="0">
                <a:solidFill>
                  <a:schemeClr val="bg1"/>
                </a:solidFill>
              </a:rPr>
              <a:t>“To some people, reconciliation is the re-establishment of a conciliatory state. However, this is a state that many Aboriginal people assert never has existed between Aboriginal and non-Aboriginal people…. Reconciliation must support Aboriginal peoples as they heal from the destructive legacies of colonization that have wreaked such havoc in their lives.”</a:t>
            </a:r>
          </a:p>
          <a:p>
            <a:endParaRPr lang="en-US" sz="2300" dirty="0">
              <a:solidFill>
                <a:schemeClr val="bg1"/>
              </a:solidFill>
            </a:endParaRPr>
          </a:p>
          <a:p>
            <a:r>
              <a:rPr lang="en-US" sz="2300" i="1" dirty="0">
                <a:solidFill>
                  <a:schemeClr val="bg1"/>
                </a:solidFill>
              </a:rPr>
              <a:t>-</a:t>
            </a:r>
            <a:r>
              <a:rPr lang="en-US" sz="2300" i="1" dirty="0" err="1">
                <a:solidFill>
                  <a:schemeClr val="bg1"/>
                </a:solidFill>
              </a:rPr>
              <a:t>Honouring</a:t>
            </a:r>
            <a:r>
              <a:rPr lang="en-US" sz="2300" i="1" dirty="0">
                <a:solidFill>
                  <a:schemeClr val="bg1"/>
                </a:solidFill>
              </a:rPr>
              <a:t> the Truth, Reconciling for the Future: Summary of the Final Report of the Truth and Reconciliation Commission of Canada  </a:t>
            </a:r>
            <a:r>
              <a:rPr lang="en-US" sz="2300" dirty="0">
                <a:solidFill>
                  <a:schemeClr val="bg1"/>
                </a:solidFill>
              </a:rPr>
              <a:t>pp. 6, 8.</a:t>
            </a:r>
          </a:p>
        </p:txBody>
      </p:sp>
    </p:spTree>
    <p:extLst>
      <p:ext uri="{BB962C8B-B14F-4D97-AF65-F5344CB8AC3E}">
        <p14:creationId xmlns:p14="http://schemas.microsoft.com/office/powerpoint/2010/main" val="18984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7532F-5ED4-45B6-A20E-481520F2639B}"/>
              </a:ext>
            </a:extLst>
          </p:cNvPr>
          <p:cNvSpPr txBox="1"/>
          <p:nvPr/>
        </p:nvSpPr>
        <p:spPr>
          <a:xfrm>
            <a:off x="568452" y="1307592"/>
            <a:ext cx="11055096" cy="3631763"/>
          </a:xfrm>
          <a:prstGeom prst="rect">
            <a:avLst/>
          </a:prstGeom>
          <a:noFill/>
        </p:spPr>
        <p:txBody>
          <a:bodyPr wrap="square" rtlCol="0">
            <a:spAutoFit/>
          </a:bodyPr>
          <a:lstStyle/>
          <a:p>
            <a:r>
              <a:rPr lang="en-US" sz="2300" dirty="0">
                <a:solidFill>
                  <a:schemeClr val="bg1"/>
                </a:solidFill>
              </a:rPr>
              <a:t>“I say this to you with regret: many grave sins were committed against the native peoples of America in the name of God.… Like Saint John Paul II, I ask that the Church – I repeat what he said – ‘kneel before God and implore forgiveness for the past and present sins of her sons and daughters’…  I humbly ask forgiveness, not only for the offenses of the Church herself, but also for crimes committed against the native peoples during the so-called conquest of America.”</a:t>
            </a:r>
          </a:p>
          <a:p>
            <a:endParaRPr lang="en-US" sz="2300" dirty="0">
              <a:solidFill>
                <a:schemeClr val="bg1"/>
              </a:solidFill>
            </a:endParaRPr>
          </a:p>
          <a:p>
            <a:r>
              <a:rPr lang="en-US" sz="2300" dirty="0">
                <a:solidFill>
                  <a:schemeClr val="bg1"/>
                </a:solidFill>
              </a:rPr>
              <a:t>-Pope Francis address to Second World Meeting of Popular Movements, July 9, 2015</a:t>
            </a:r>
          </a:p>
        </p:txBody>
      </p:sp>
    </p:spTree>
    <p:extLst>
      <p:ext uri="{BB962C8B-B14F-4D97-AF65-F5344CB8AC3E}">
        <p14:creationId xmlns:p14="http://schemas.microsoft.com/office/powerpoint/2010/main" val="225667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F73F95-4DF0-4F98-9547-3323D715E2FF}"/>
              </a:ext>
            </a:extLst>
          </p:cNvPr>
          <p:cNvSpPr txBox="1"/>
          <p:nvPr/>
        </p:nvSpPr>
        <p:spPr>
          <a:xfrm>
            <a:off x="1033272" y="1207008"/>
            <a:ext cx="9244584" cy="3985706"/>
          </a:xfrm>
          <a:prstGeom prst="rect">
            <a:avLst/>
          </a:prstGeom>
          <a:noFill/>
        </p:spPr>
        <p:txBody>
          <a:bodyPr wrap="square" rtlCol="0">
            <a:spAutoFit/>
          </a:bodyPr>
          <a:lstStyle/>
          <a:p>
            <a:r>
              <a:rPr lang="en-US" sz="2300" dirty="0">
                <a:solidFill>
                  <a:schemeClr val="bg1"/>
                </a:solidFill>
              </a:rPr>
              <a:t>“The chain that passed on knowledge and ways of life in union with the land was broken by a colonization that lacked respect for you, tore many of you from your vital milieu and tried to conform you to another mentality. In this way, great harm was done to your identity and your culture, many families were separated, and great numbers of children fell victim to these attempts to impose a uniformity based on the notion that progress occurs through ideological colonization….”</a:t>
            </a:r>
          </a:p>
          <a:p>
            <a:endParaRPr lang="en-US" sz="2300" dirty="0">
              <a:solidFill>
                <a:schemeClr val="bg1"/>
              </a:solidFill>
            </a:endParaRPr>
          </a:p>
          <a:p>
            <a:r>
              <a:rPr lang="en-US" sz="2300" dirty="0">
                <a:solidFill>
                  <a:schemeClr val="bg1"/>
                </a:solidFill>
              </a:rPr>
              <a:t>-Pope Francis, Meeting with Indigenous Delegations in Rome, April 1, 2022</a:t>
            </a:r>
          </a:p>
        </p:txBody>
      </p:sp>
    </p:spTree>
    <p:extLst>
      <p:ext uri="{BB962C8B-B14F-4D97-AF65-F5344CB8AC3E}">
        <p14:creationId xmlns:p14="http://schemas.microsoft.com/office/powerpoint/2010/main" val="384627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219AB-838F-476B-B9B9-07F6266C9AF8}"/>
              </a:ext>
            </a:extLst>
          </p:cNvPr>
          <p:cNvSpPr txBox="1"/>
          <p:nvPr/>
        </p:nvSpPr>
        <p:spPr>
          <a:xfrm>
            <a:off x="768096" y="996696"/>
            <a:ext cx="10296144" cy="4339650"/>
          </a:xfrm>
          <a:prstGeom prst="rect">
            <a:avLst/>
          </a:prstGeom>
          <a:noFill/>
        </p:spPr>
        <p:txBody>
          <a:bodyPr wrap="square" rtlCol="0">
            <a:spAutoFit/>
          </a:bodyPr>
          <a:lstStyle/>
          <a:p>
            <a:r>
              <a:rPr lang="en-US" sz="2300" dirty="0">
                <a:solidFill>
                  <a:schemeClr val="bg1"/>
                </a:solidFill>
              </a:rPr>
              <a:t>“I am here because the first step of my penitential pilgrimage among you is that of again asking forgiveness, of telling you once more that I am deeply sorry. Sorry for the ways in which, regrettably, many Christians supported the colonizing mentality of the powers that oppressed the indigenous peoples. I am sorry. I ask forgiveness, in particular, for the ways in which many members of the Church and of religious communities cooperated, not least through their indifference, in projects of cultural destruction and forced assimilation promoted by the governments of that time, which culminated in the system of residential schools.”</a:t>
            </a:r>
          </a:p>
          <a:p>
            <a:endParaRPr lang="en-US" sz="2300" dirty="0">
              <a:solidFill>
                <a:schemeClr val="bg1"/>
              </a:solidFill>
            </a:endParaRPr>
          </a:p>
          <a:p>
            <a:r>
              <a:rPr lang="en-US" sz="2300" dirty="0">
                <a:solidFill>
                  <a:schemeClr val="bg1"/>
                </a:solidFill>
              </a:rPr>
              <a:t>-Pope Francis, address at </a:t>
            </a:r>
            <a:r>
              <a:rPr lang="en-US" sz="2300" dirty="0" err="1">
                <a:solidFill>
                  <a:schemeClr val="bg1"/>
                </a:solidFill>
              </a:rPr>
              <a:t>Maskwacis</a:t>
            </a:r>
            <a:r>
              <a:rPr lang="en-US" sz="2300" dirty="0">
                <a:solidFill>
                  <a:schemeClr val="bg1"/>
                </a:solidFill>
              </a:rPr>
              <a:t>, Alberta, July 25, 2022</a:t>
            </a:r>
          </a:p>
        </p:txBody>
      </p:sp>
    </p:spTree>
    <p:extLst>
      <p:ext uri="{BB962C8B-B14F-4D97-AF65-F5344CB8AC3E}">
        <p14:creationId xmlns:p14="http://schemas.microsoft.com/office/powerpoint/2010/main" val="109779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D029CC-FAC8-4CE8-9EFA-756AA8FF766F}"/>
              </a:ext>
            </a:extLst>
          </p:cNvPr>
          <p:cNvSpPr txBox="1"/>
          <p:nvPr/>
        </p:nvSpPr>
        <p:spPr>
          <a:xfrm>
            <a:off x="1024128" y="932688"/>
            <a:ext cx="9729216" cy="4693593"/>
          </a:xfrm>
          <a:prstGeom prst="rect">
            <a:avLst/>
          </a:prstGeom>
          <a:noFill/>
        </p:spPr>
        <p:txBody>
          <a:bodyPr wrap="square" rtlCol="0">
            <a:spAutoFit/>
          </a:bodyPr>
          <a:lstStyle/>
          <a:p>
            <a:r>
              <a:rPr lang="en-US" sz="2300" dirty="0">
                <a:solidFill>
                  <a:schemeClr val="bg1"/>
                </a:solidFill>
              </a:rPr>
              <a:t>“Although Christian charity was not absent, and there were many outstanding instances of devotion and care for children, the overall effects of the policies linked to the residential schools were catastrophic.”</a:t>
            </a:r>
          </a:p>
          <a:p>
            <a:endParaRPr lang="en-US" sz="2300" dirty="0">
              <a:solidFill>
                <a:schemeClr val="bg1"/>
              </a:solidFill>
            </a:endParaRPr>
          </a:p>
          <a:p>
            <a:r>
              <a:rPr lang="en-US" sz="2300" dirty="0">
                <a:solidFill>
                  <a:schemeClr val="bg1"/>
                </a:solidFill>
              </a:rPr>
              <a:t>-Pope Francis, </a:t>
            </a:r>
            <a:r>
              <a:rPr lang="en-US" sz="2300" dirty="0" err="1">
                <a:solidFill>
                  <a:schemeClr val="bg1"/>
                </a:solidFill>
              </a:rPr>
              <a:t>Maskwacis</a:t>
            </a:r>
            <a:endParaRPr lang="en-US" sz="2300" dirty="0">
              <a:solidFill>
                <a:schemeClr val="bg1"/>
              </a:solidFill>
            </a:endParaRPr>
          </a:p>
          <a:p>
            <a:r>
              <a:rPr lang="en-US" sz="2300" dirty="0">
                <a:solidFill>
                  <a:schemeClr val="bg1"/>
                </a:solidFill>
              </a:rPr>
              <a:t> </a:t>
            </a:r>
          </a:p>
          <a:p>
            <a:endParaRPr lang="en-US" sz="2300" dirty="0">
              <a:solidFill>
                <a:schemeClr val="bg1"/>
              </a:solidFill>
            </a:endParaRPr>
          </a:p>
          <a:p>
            <a:endParaRPr lang="en-US" sz="2300" dirty="0">
              <a:solidFill>
                <a:schemeClr val="bg1"/>
              </a:solidFill>
            </a:endParaRPr>
          </a:p>
          <a:p>
            <a:r>
              <a:rPr lang="en-US" sz="2300" dirty="0">
                <a:solidFill>
                  <a:schemeClr val="bg1"/>
                </a:solidFill>
              </a:rPr>
              <a:t>“That ‘history of suffering and contempt’, the fruit of the colonizing mentality, ‘does not heal easily’.”</a:t>
            </a:r>
          </a:p>
          <a:p>
            <a:endParaRPr lang="en-US" sz="2300" dirty="0">
              <a:solidFill>
                <a:schemeClr val="bg1"/>
              </a:solidFill>
            </a:endParaRPr>
          </a:p>
          <a:p>
            <a:r>
              <a:rPr lang="en-US" sz="2300" dirty="0">
                <a:solidFill>
                  <a:schemeClr val="bg1"/>
                </a:solidFill>
              </a:rPr>
              <a:t>-Pope Francis, </a:t>
            </a:r>
            <a:r>
              <a:rPr lang="en-US" sz="2300" dirty="0" err="1">
                <a:solidFill>
                  <a:schemeClr val="bg1"/>
                </a:solidFill>
              </a:rPr>
              <a:t>Citadelle</a:t>
            </a:r>
            <a:r>
              <a:rPr lang="en-US" sz="2300" dirty="0">
                <a:solidFill>
                  <a:schemeClr val="bg1"/>
                </a:solidFill>
              </a:rPr>
              <a:t> de Québec, July 27, 2022</a:t>
            </a:r>
          </a:p>
        </p:txBody>
      </p:sp>
    </p:spTree>
    <p:extLst>
      <p:ext uri="{BB962C8B-B14F-4D97-AF65-F5344CB8AC3E}">
        <p14:creationId xmlns:p14="http://schemas.microsoft.com/office/powerpoint/2010/main" val="360357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3D330A-65D1-4EAF-A7F7-E118ED8DB2C1}"/>
              </a:ext>
            </a:extLst>
          </p:cNvPr>
          <p:cNvSpPr txBox="1"/>
          <p:nvPr/>
        </p:nvSpPr>
        <p:spPr>
          <a:xfrm>
            <a:off x="1152144" y="2269376"/>
            <a:ext cx="9034272" cy="1862048"/>
          </a:xfrm>
          <a:prstGeom prst="rect">
            <a:avLst/>
          </a:prstGeom>
          <a:noFill/>
        </p:spPr>
        <p:txBody>
          <a:bodyPr wrap="square" rtlCol="0">
            <a:spAutoFit/>
          </a:bodyPr>
          <a:lstStyle/>
          <a:p>
            <a:r>
              <a:rPr lang="en-US" sz="2300" dirty="0">
                <a:solidFill>
                  <a:schemeClr val="bg1"/>
                </a:solidFill>
              </a:rPr>
              <a:t>Call to Action 49: </a:t>
            </a:r>
            <a:br>
              <a:rPr lang="en-US" sz="2300" dirty="0">
                <a:solidFill>
                  <a:schemeClr val="bg1"/>
                </a:solidFill>
              </a:rPr>
            </a:br>
            <a:r>
              <a:rPr lang="en-US" sz="2300" dirty="0">
                <a:solidFill>
                  <a:schemeClr val="bg1"/>
                </a:solidFill>
              </a:rPr>
              <a:t>We call upon all religious denominations and faith groups who have not already done so to repudiate concepts used to justify European sovereignty over Indigenous lands and peoples, such as the Doctrine of Discovery and </a:t>
            </a:r>
            <a:r>
              <a:rPr lang="en-US" sz="2300" i="1" dirty="0">
                <a:solidFill>
                  <a:schemeClr val="bg1"/>
                </a:solidFill>
              </a:rPr>
              <a:t>terra nullius</a:t>
            </a:r>
            <a:r>
              <a:rPr lang="en-US" sz="2300" dirty="0">
                <a:solidFill>
                  <a:schemeClr val="bg1"/>
                </a:solidFill>
              </a:rPr>
              <a:t>.</a:t>
            </a:r>
            <a:endParaRPr lang="en-CA" sz="2300" dirty="0">
              <a:solidFill>
                <a:schemeClr val="bg1"/>
              </a:solidFill>
            </a:endParaRPr>
          </a:p>
        </p:txBody>
      </p:sp>
    </p:spTree>
    <p:extLst>
      <p:ext uri="{BB962C8B-B14F-4D97-AF65-F5344CB8AC3E}">
        <p14:creationId xmlns:p14="http://schemas.microsoft.com/office/powerpoint/2010/main" val="243009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CBF6279-42D9-452D-8355-1E581F5CE0A7}"/>
              </a:ext>
            </a:extLst>
          </p:cNvPr>
          <p:cNvPicPr>
            <a:picLocks noGrp="1" noChangeAspect="1"/>
          </p:cNvPicPr>
          <p:nvPr>
            <p:ph idx="1"/>
          </p:nvPr>
        </p:nvPicPr>
        <p:blipFill>
          <a:blip r:embed="rId2"/>
          <a:stretch>
            <a:fillRect/>
          </a:stretch>
        </p:blipFill>
        <p:spPr>
          <a:xfrm>
            <a:off x="1822788" y="1113421"/>
            <a:ext cx="8007011" cy="4137381"/>
          </a:xfrm>
        </p:spPr>
      </p:pic>
      <p:sp>
        <p:nvSpPr>
          <p:cNvPr id="8" name="TextBox 7">
            <a:extLst>
              <a:ext uri="{FF2B5EF4-FFF2-40B4-BE49-F238E27FC236}">
                <a16:creationId xmlns:a16="http://schemas.microsoft.com/office/drawing/2014/main" id="{D7D8D00F-DB17-4F2B-ACFC-53DE06349273}"/>
              </a:ext>
            </a:extLst>
          </p:cNvPr>
          <p:cNvSpPr txBox="1"/>
          <p:nvPr/>
        </p:nvSpPr>
        <p:spPr>
          <a:xfrm>
            <a:off x="9476232" y="6119336"/>
            <a:ext cx="2715768" cy="738664"/>
          </a:xfrm>
          <a:prstGeom prst="rect">
            <a:avLst/>
          </a:prstGeom>
          <a:noFill/>
        </p:spPr>
        <p:txBody>
          <a:bodyPr wrap="square" rtlCol="0">
            <a:spAutoFit/>
          </a:bodyPr>
          <a:lstStyle/>
          <a:p>
            <a:pPr algn="ctr"/>
            <a:r>
              <a:rPr lang="en-US" sz="1200" dirty="0"/>
              <a:t>Header from </a:t>
            </a:r>
            <a:r>
              <a:rPr lang="en-US" sz="1200" dirty="0" err="1"/>
              <a:t>pg</a:t>
            </a:r>
            <a:r>
              <a:rPr lang="en-US" sz="1200" dirty="0"/>
              <a:t> 1:</a:t>
            </a:r>
            <a:br>
              <a:rPr lang="en-US" sz="1200" dirty="0"/>
            </a:br>
            <a:r>
              <a:rPr lang="en-US" sz="1200" dirty="0"/>
              <a:t> </a:t>
            </a:r>
            <a:r>
              <a:rPr lang="en-CA" sz="900" u="sng" dirty="0">
                <a:hlinkClick r:id="rId3"/>
              </a:rPr>
              <a:t>https://tile.loc.gov/storage-services/service/ll/usrep/usrep021/usrep021543/usrep021543.pdf</a:t>
            </a:r>
            <a:endParaRPr lang="en-CA" sz="900" dirty="0"/>
          </a:p>
        </p:txBody>
      </p:sp>
    </p:spTree>
    <p:extLst>
      <p:ext uri="{BB962C8B-B14F-4D97-AF65-F5344CB8AC3E}">
        <p14:creationId xmlns:p14="http://schemas.microsoft.com/office/powerpoint/2010/main" val="364648532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1787</TotalTime>
  <Words>1865</Words>
  <Application>Microsoft Macintosh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Century Gothic</vt:lpstr>
      <vt:lpstr>Libre Baskerville</vt:lpstr>
      <vt:lpstr>Wingdings 3</vt:lpstr>
      <vt:lpstr>Slice</vt:lpstr>
      <vt:lpstr>The Wounds of the Past,  Truth-telling and A Future of Hope: The Doctrine of Discovery and the Path of Reconciliation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Braiding Together</dc:title>
  <dc:creator>Amanda Trainor</dc:creator>
  <cp:lastModifiedBy>Donald Bolen</cp:lastModifiedBy>
  <cp:revision>60</cp:revision>
  <dcterms:created xsi:type="dcterms:W3CDTF">2022-10-14T16:53:10Z</dcterms:created>
  <dcterms:modified xsi:type="dcterms:W3CDTF">2023-10-13T21:53:18Z</dcterms:modified>
</cp:coreProperties>
</file>