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sldIdLst>
    <p:sldId id="256" r:id="rId2"/>
    <p:sldId id="258" r:id="rId3"/>
    <p:sldId id="259" r:id="rId4"/>
    <p:sldId id="260" r:id="rId5"/>
    <p:sldId id="277" r:id="rId6"/>
    <p:sldId id="278" r:id="rId7"/>
    <p:sldId id="286" r:id="rId8"/>
    <p:sldId id="283" r:id="rId9"/>
    <p:sldId id="280" r:id="rId10"/>
    <p:sldId id="287" r:id="rId11"/>
    <p:sldId id="294" r:id="rId12"/>
    <p:sldId id="292" r:id="rId13"/>
    <p:sldId id="284" r:id="rId14"/>
    <p:sldId id="291" r:id="rId15"/>
    <p:sldId id="289" r:id="rId16"/>
    <p:sldId id="282" r:id="rId17"/>
    <p:sldId id="293" r:id="rId18"/>
    <p:sldId id="295" r:id="rId19"/>
    <p:sldId id="299" r:id="rId20"/>
    <p:sldId id="301" r:id="rId21"/>
    <p:sldId id="288" r:id="rId22"/>
    <p:sldId id="281" r:id="rId23"/>
    <p:sldId id="279" r:id="rId24"/>
    <p:sldId id="300" r:id="rId25"/>
    <p:sldId id="302" r:id="rId26"/>
    <p:sldId id="304" r:id="rId27"/>
    <p:sldId id="296" r:id="rId28"/>
    <p:sldId id="297" r:id="rId29"/>
    <p:sldId id="305" r:id="rId30"/>
    <p:sldId id="307" r:id="rId31"/>
    <p:sldId id="308" r:id="rId32"/>
    <p:sldId id="303" r:id="rId33"/>
    <p:sldId id="298" r:id="rId34"/>
    <p:sldId id="306" r:id="rId35"/>
    <p:sldId id="309"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6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97686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9D6E9DEC-419B-4CC5-A080-3B06BD5A8291}" type="datetimeFigureOut">
              <a:rPr lang="en-US" smtClean="0"/>
              <a:t>10/14/22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784873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8133561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8848148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5026106"/>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09364652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6E9DEC-419B-4CC5-A080-3B06BD5A8291}"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9238970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1459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241199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smtClean="0"/>
              <a:t>10/14/22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08275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37429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10/14/22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21746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8231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10/14/22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593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10/14/22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7416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10/14/22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35471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10/14/22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42119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10/14/22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39681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9D6E9DEC-419B-4CC5-A080-3B06BD5A8291}" type="datetimeFigureOut">
              <a:rPr lang="en-US" smtClean="0"/>
              <a:t>10/14/22</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990846271"/>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 id="2147483759" r:id="rId18"/>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B3C34-D582-4A52-8805-905F707F709A}"/>
              </a:ext>
            </a:extLst>
          </p:cNvPr>
          <p:cNvSpPr>
            <a:spLocks noGrp="1"/>
          </p:cNvSpPr>
          <p:nvPr>
            <p:ph type="ctrTitle"/>
          </p:nvPr>
        </p:nvSpPr>
        <p:spPr/>
        <p:txBody>
          <a:bodyPr/>
          <a:lstStyle/>
          <a:p>
            <a:r>
              <a:rPr lang="en-CA" b="1" dirty="0"/>
              <a:t>Braiding Together</a:t>
            </a:r>
          </a:p>
        </p:txBody>
      </p:sp>
      <p:sp>
        <p:nvSpPr>
          <p:cNvPr id="3" name="Subtitle 2">
            <a:extLst>
              <a:ext uri="{FF2B5EF4-FFF2-40B4-BE49-F238E27FC236}">
                <a16:creationId xmlns:a16="http://schemas.microsoft.com/office/drawing/2014/main" id="{8D3CA96E-9A75-4CEE-9E48-5BD190069B58}"/>
              </a:ext>
            </a:extLst>
          </p:cNvPr>
          <p:cNvSpPr>
            <a:spLocks noGrp="1"/>
          </p:cNvSpPr>
          <p:nvPr>
            <p:ph type="subTitle" idx="1"/>
          </p:nvPr>
        </p:nvSpPr>
        <p:spPr/>
        <p:txBody>
          <a:bodyPr/>
          <a:lstStyle/>
          <a:p>
            <a:pPr algn="ctr"/>
            <a:r>
              <a:rPr lang="en-CA" b="1" i="1" dirty="0"/>
              <a:t>Presentation by </a:t>
            </a:r>
            <a:br>
              <a:rPr lang="en-CA" b="1" dirty="0"/>
            </a:br>
            <a:r>
              <a:rPr lang="en-CA" b="1" dirty="0"/>
              <a:t>Bishop William McGrattan and Archbishop Donald Bolen</a:t>
            </a:r>
          </a:p>
        </p:txBody>
      </p:sp>
    </p:spTree>
    <p:extLst>
      <p:ext uri="{BB962C8B-B14F-4D97-AF65-F5344CB8AC3E}">
        <p14:creationId xmlns:p14="http://schemas.microsoft.com/office/powerpoint/2010/main" val="3865431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fontScale="90000"/>
          </a:bodyPr>
          <a:lstStyle/>
          <a:p>
            <a:r>
              <a:rPr lang="en-US" dirty="0"/>
              <a:t>Theme </a:t>
            </a:r>
            <a:r>
              <a:rPr lang="en-CA" dirty="0"/>
              <a:t>3: COLONIZATION AND POLICIES OF ASSIMILATION </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rmAutofit/>
          </a:bodyPr>
          <a:lstStyle/>
          <a:p>
            <a:r>
              <a:rPr lang="en-US" sz="2800" dirty="0"/>
              <a:t>Meeting with Indigenous Delegations in Rome, April 1, 2022: “The chain that passed on knowledge and ways of life in union with the land was broken by a colonization that lacked respect for you, tore many of you from your vital milieu and tried to conform you to another mentality. In this way, great harm was done to your identity and your culture, many families were separated, and great numbers of children fell victim to these attempts to impose a uniformity based on the notion that progress occurs through ideological colonization….”</a:t>
            </a:r>
            <a:endParaRPr lang="en-CA" sz="2800" dirty="0"/>
          </a:p>
        </p:txBody>
      </p:sp>
    </p:spTree>
    <p:extLst>
      <p:ext uri="{BB962C8B-B14F-4D97-AF65-F5344CB8AC3E}">
        <p14:creationId xmlns:p14="http://schemas.microsoft.com/office/powerpoint/2010/main" val="1148611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a:bodyPr>
          <a:lstStyle/>
          <a:p>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rmAutofit/>
          </a:bodyPr>
          <a:lstStyle/>
          <a:p>
            <a:r>
              <a:rPr lang="en-CA" sz="2800" dirty="0"/>
              <a:t>Lac St Anne: “In this blessed place, where harmony and peace reign, we present to you (God) the disharmony of our experiences, the terrible effects of colonization, the indelible pain of so many families, grandparents and children.”</a:t>
            </a:r>
          </a:p>
          <a:p>
            <a:r>
              <a:rPr lang="en-CA" sz="2800" dirty="0"/>
              <a:t>That ‘history of suffering and contempt’, the fruit of the colonizing mentality, ‘does not heal easily’.” </a:t>
            </a:r>
          </a:p>
        </p:txBody>
      </p:sp>
    </p:spTree>
    <p:extLst>
      <p:ext uri="{BB962C8B-B14F-4D97-AF65-F5344CB8AC3E}">
        <p14:creationId xmlns:p14="http://schemas.microsoft.com/office/powerpoint/2010/main" val="2123433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lstStyle/>
          <a:p>
            <a:r>
              <a:rPr lang="en-CA" sz="2800" dirty="0" err="1"/>
              <a:t>Maskwacis</a:t>
            </a:r>
            <a:r>
              <a:rPr lang="en-CA" sz="2800" dirty="0"/>
              <a:t>: “It is necessary to remember how the policies of assimilation and enfranchisement, which also included the residential school system, were devastating for the people of these lands.”</a:t>
            </a:r>
          </a:p>
        </p:txBody>
      </p:sp>
    </p:spTree>
    <p:extLst>
      <p:ext uri="{BB962C8B-B14F-4D97-AF65-F5344CB8AC3E}">
        <p14:creationId xmlns:p14="http://schemas.microsoft.com/office/powerpoint/2010/main" val="1455342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lstStyle/>
          <a:p>
            <a:r>
              <a:rPr lang="en-CA" sz="2800" dirty="0"/>
              <a:t>Vespers, Québec City: “...thinking about the process of healing and reconciliation with our indigenous brothers and sisters, never again can the Christian community allow itself to be infected by the idea that one culture is superior to others, or that it is legitimate to employ ways of coercing others.”</a:t>
            </a:r>
          </a:p>
          <a:p>
            <a:pPr marL="0" indent="0">
              <a:buNone/>
            </a:pPr>
            <a:endParaRPr lang="en-CA" dirty="0"/>
          </a:p>
        </p:txBody>
      </p:sp>
    </p:spTree>
    <p:extLst>
      <p:ext uri="{BB962C8B-B14F-4D97-AF65-F5344CB8AC3E}">
        <p14:creationId xmlns:p14="http://schemas.microsoft.com/office/powerpoint/2010/main" val="691910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a:bodyPr>
          <a:lstStyle/>
          <a:p>
            <a:r>
              <a:rPr lang="en-CA" dirty="0"/>
              <a:t>Towards an action plan</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rmAutofit/>
          </a:bodyPr>
          <a:lstStyle/>
          <a:p>
            <a:r>
              <a:rPr lang="en-US" sz="2800" dirty="0" err="1"/>
              <a:t>Maskwacis</a:t>
            </a:r>
            <a:r>
              <a:rPr lang="en-US" sz="2800" dirty="0"/>
              <a:t>: “Dear brothers and sisters, many of you and your representatives have stated that begging pardon is not the end of the matter. I fully agree: that is only the first step, the starting point. I also recognize that, ‘looking to the past, no effort to beg pardon and to seek to repair the harm done will ever be sufficient’ and that, ‘looking ahead to the future, no effort must be spared to create a culture able to prevent such situations from happening.’” </a:t>
            </a:r>
          </a:p>
        </p:txBody>
      </p:sp>
    </p:spTree>
    <p:extLst>
      <p:ext uri="{BB962C8B-B14F-4D97-AF65-F5344CB8AC3E}">
        <p14:creationId xmlns:p14="http://schemas.microsoft.com/office/powerpoint/2010/main" val="2891991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fontScale="90000"/>
          </a:bodyPr>
          <a:lstStyle/>
          <a:p>
            <a:r>
              <a:rPr lang="en-US" dirty="0"/>
              <a:t>Theme </a:t>
            </a:r>
            <a:r>
              <a:rPr lang="en-CA" dirty="0"/>
              <a:t>4: truth-telling, telling history in a new way</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rmAutofit/>
          </a:bodyPr>
          <a:lstStyle/>
          <a:p>
            <a:r>
              <a:rPr lang="en-US" sz="2600" dirty="0"/>
              <a:t>Meeting with Indigenous delegations, Rome, April 1, 2022: “…without historical memory and without a commitment to learning from past mistakes, problems remain unresolved and keep coming back. We can see this these days in the case of war. The memory of the past must never be sacrificed at the altar of alleged progress.</a:t>
            </a:r>
          </a:p>
          <a:p>
            <a:r>
              <a:rPr lang="en-US" sz="2600" dirty="0"/>
              <a:t>In a fraternal spirit, I encourage the Bishops and the Catholic community to continue taking steps towards the transparent search for truth and to foster healing and reconciliation.”</a:t>
            </a:r>
            <a:endParaRPr lang="en-CA" dirty="0"/>
          </a:p>
        </p:txBody>
      </p:sp>
    </p:spTree>
    <p:extLst>
      <p:ext uri="{BB962C8B-B14F-4D97-AF65-F5344CB8AC3E}">
        <p14:creationId xmlns:p14="http://schemas.microsoft.com/office/powerpoint/2010/main" val="3771940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lstStyle/>
          <a:p>
            <a:r>
              <a:rPr lang="en-US" sz="2800" dirty="0"/>
              <a:t>“Meeting with Indigenous Delegation, Québec City: I have come as a pilgrim, despite my physical limitations, to take further steps forward with you and for you. I do this so that progress may be made in the search for truth, so that the processes of healing and reconciliation may continue, and so that seeds of hope can keep being sown for future generations – indigenous and non-indigenous alike – who desire to live together, in harmony, as brothers and sisters.”</a:t>
            </a:r>
          </a:p>
          <a:p>
            <a:pPr marL="0" indent="0">
              <a:buNone/>
            </a:pPr>
            <a:endParaRPr lang="en-CA" dirty="0"/>
          </a:p>
        </p:txBody>
      </p:sp>
    </p:spTree>
    <p:extLst>
      <p:ext uri="{BB962C8B-B14F-4D97-AF65-F5344CB8AC3E}">
        <p14:creationId xmlns:p14="http://schemas.microsoft.com/office/powerpoint/2010/main" val="2151285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lstStyle/>
          <a:p>
            <a:r>
              <a:rPr lang="en-CA" sz="2800" dirty="0" err="1"/>
              <a:t>Maskwacis</a:t>
            </a:r>
            <a:r>
              <a:rPr lang="en-CA" sz="2800" dirty="0"/>
              <a:t>: “Although Christian charity was not absent, and there were many outstanding instances of devotion and care for children, the overall effects of the policies linked to the residential schools were catastrophic. What our Christian faith tells us is that this was a disastrous error, incompatible with the Gospel of Jesus Christ.”</a:t>
            </a:r>
          </a:p>
        </p:txBody>
      </p:sp>
    </p:spTree>
    <p:extLst>
      <p:ext uri="{BB962C8B-B14F-4D97-AF65-F5344CB8AC3E}">
        <p14:creationId xmlns:p14="http://schemas.microsoft.com/office/powerpoint/2010/main" val="2694117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fontScale="90000"/>
          </a:bodyPr>
          <a:lstStyle/>
          <a:p>
            <a:r>
              <a:rPr lang="en-US" dirty="0"/>
              <a:t>Theme </a:t>
            </a:r>
            <a:r>
              <a:rPr lang="en-CA" dirty="0"/>
              <a:t>5: supporting the inherent rights </a:t>
            </a:r>
            <a:br>
              <a:rPr lang="en-CA" dirty="0"/>
            </a:br>
            <a:r>
              <a:rPr lang="en-CA" dirty="0"/>
              <a:t>of Indigenous Peoples</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Autofit/>
          </a:bodyPr>
          <a:lstStyle/>
          <a:p>
            <a:r>
              <a:rPr lang="en-CA" sz="2600" dirty="0" err="1">
                <a:effectLst/>
                <a:ea typeface="Calibri" panose="020F0502020204030204" pitchFamily="34" charset="0"/>
                <a:cs typeface="Times New Roman" panose="02020603050405020304" pitchFamily="18" charset="0"/>
              </a:rPr>
              <a:t>Citadelle</a:t>
            </a:r>
            <a:r>
              <a:rPr lang="en-CA" sz="2600" dirty="0">
                <a:effectLst/>
                <a:ea typeface="Calibri" panose="020F0502020204030204" pitchFamily="34" charset="0"/>
                <a:cs typeface="Times New Roman" panose="02020603050405020304" pitchFamily="18" charset="0"/>
              </a:rPr>
              <a:t> de Québec: “Even in a country as developed and prosperous as Canada, which pays great attention to social assistance, there are many homeless persons who turn to churches and food banks to receive essential help in meeting their needs, which, lest we forget, are not only material.… It is scandalous that the well-being generated by economic development does not benefit all the sectors of society. And it is indeed sad that precisely among the native peoples we often find many indices of poverty, along with other negative indicators, such as the low percentage of schooling, and less than easy access to owning a home and to health care.” </a:t>
            </a:r>
          </a:p>
        </p:txBody>
      </p:sp>
    </p:spTree>
    <p:extLst>
      <p:ext uri="{BB962C8B-B14F-4D97-AF65-F5344CB8AC3E}">
        <p14:creationId xmlns:p14="http://schemas.microsoft.com/office/powerpoint/2010/main" val="15309166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lstStyle/>
          <a:p>
            <a:r>
              <a:rPr lang="en-CA" sz="2800" dirty="0">
                <a:effectLst/>
                <a:latin typeface="Calibri" panose="020F0502020204030204" pitchFamily="34" charset="0"/>
                <a:ea typeface="Calibri" panose="020F0502020204030204" pitchFamily="34" charset="0"/>
                <a:cs typeface="Times New Roman" panose="02020603050405020304" pitchFamily="18" charset="0"/>
              </a:rPr>
              <a:t>(continued): “it is necessary, in admitting our faults, to work together to accomplish a goal that I know all of you share: to promote the legitimate rights of the native populations and to favour processes of healing and reconciliation between them and the non-indigenous people of the country. That is reflected in the commitment to respond in a fitting way to the appeals of the Commission for Truth and Reconciliation, as well as in the concern to acknowledge the rights of the native peoples.”</a:t>
            </a:r>
          </a:p>
          <a:p>
            <a:pPr marL="0" indent="0">
              <a:buNone/>
            </a:pPr>
            <a:endParaRPr lang="en-CA" dirty="0"/>
          </a:p>
        </p:txBody>
      </p:sp>
    </p:spTree>
    <p:extLst>
      <p:ext uri="{BB962C8B-B14F-4D97-AF65-F5344CB8AC3E}">
        <p14:creationId xmlns:p14="http://schemas.microsoft.com/office/powerpoint/2010/main" val="352923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693088" y="774576"/>
            <a:ext cx="10386243" cy="3615267"/>
          </a:xfrm>
        </p:spPr>
        <p:txBody>
          <a:bodyPr/>
          <a:lstStyle/>
          <a:p>
            <a:r>
              <a:rPr lang="en-CA" sz="3200" dirty="0"/>
              <a:t>10 key themes from the papal visit, and education for reconciliation.</a:t>
            </a:r>
          </a:p>
          <a:p>
            <a:pPr marL="0" indent="0">
              <a:buNone/>
            </a:pPr>
            <a:endParaRPr lang="en-CA" dirty="0"/>
          </a:p>
        </p:txBody>
      </p:sp>
    </p:spTree>
    <p:extLst>
      <p:ext uri="{BB962C8B-B14F-4D97-AF65-F5344CB8AC3E}">
        <p14:creationId xmlns:p14="http://schemas.microsoft.com/office/powerpoint/2010/main" val="41801535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rmAutofit/>
          </a:bodyPr>
          <a:lstStyle/>
          <a:p>
            <a:r>
              <a:rPr lang="en-CA" sz="2800" dirty="0">
                <a:ea typeface="Calibri" panose="020F0502020204030204" pitchFamily="34" charset="0"/>
                <a:cs typeface="Times New Roman" panose="02020603050405020304" pitchFamily="18" charset="0"/>
              </a:rPr>
              <a:t>(continued</a:t>
            </a:r>
            <a:r>
              <a:rPr lang="en-CA" sz="2800" dirty="0">
                <a:ea typeface="Calibri" panose="020F0502020204030204" pitchFamily="34" charset="0"/>
                <a:cs typeface="Times New Roman" panose="02020603050405020304" pitchFamily="18" charset="0"/>
                <a:sym typeface="Wingdings" pitchFamily="2" charset="2"/>
              </a:rPr>
              <a:t>:) “</a:t>
            </a:r>
            <a:r>
              <a:rPr lang="en-CA" sz="2800" dirty="0">
                <a:effectLst/>
                <a:ea typeface="Calibri" panose="020F0502020204030204" pitchFamily="34" charset="0"/>
                <a:cs typeface="Times New Roman" panose="02020603050405020304" pitchFamily="18" charset="0"/>
              </a:rPr>
              <a:t>The Holy See and the local Catholic communities are concretely committed to promoting the indigenous cultures through specific and appropriate forms of spiritual accompaniment that include attention to their cultural traditions, customs, languages and educational processes, in the spirit of the United Nations Declaration on the Rights of Indigenous Peoples.”</a:t>
            </a:r>
          </a:p>
        </p:txBody>
      </p:sp>
    </p:spTree>
    <p:extLst>
      <p:ext uri="{BB962C8B-B14F-4D97-AF65-F5344CB8AC3E}">
        <p14:creationId xmlns:p14="http://schemas.microsoft.com/office/powerpoint/2010/main" val="1912049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fontScale="90000"/>
          </a:bodyPr>
          <a:lstStyle/>
          <a:p>
            <a:r>
              <a:rPr lang="en-US" dirty="0"/>
              <a:t>Theme </a:t>
            </a:r>
            <a:r>
              <a:rPr lang="en-CA" dirty="0"/>
              <a:t>6: supporting indigenous language </a:t>
            </a:r>
            <a:br>
              <a:rPr lang="en-CA" dirty="0"/>
            </a:br>
            <a:r>
              <a:rPr lang="en-CA" dirty="0"/>
              <a:t>and culture</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rmAutofit/>
          </a:bodyPr>
          <a:lstStyle/>
          <a:p>
            <a:r>
              <a:rPr lang="en-CA" sz="2800" dirty="0" err="1">
                <a:effectLst/>
                <a:ea typeface="Calibri" panose="020F0502020204030204" pitchFamily="34" charset="0"/>
                <a:cs typeface="Times New Roman" panose="02020603050405020304" pitchFamily="18" charset="0"/>
              </a:rPr>
              <a:t>Maskwacis</a:t>
            </a:r>
            <a:r>
              <a:rPr lang="en-CA" sz="2800" dirty="0">
                <a:effectLst/>
                <a:ea typeface="Calibri" panose="020F0502020204030204" pitchFamily="34" charset="0"/>
                <a:cs typeface="Times New Roman" panose="02020603050405020304" pitchFamily="18" charset="0"/>
              </a:rPr>
              <a:t>: “When the European colonists first arrived here, there was a great opportunity to bring about a fruitful encounter between cultures, traditions and forms of spirituality. Yet for the most part that did not happen. </a:t>
            </a:r>
          </a:p>
          <a:p>
            <a:r>
              <a:rPr lang="en-CA" sz="2800" dirty="0">
                <a:effectLst/>
                <a:ea typeface="Calibri" panose="020F0502020204030204" pitchFamily="34" charset="0"/>
                <a:cs typeface="Times New Roman" panose="02020603050405020304" pitchFamily="18" charset="0"/>
              </a:rPr>
              <a:t>It is painful to think of how the firm soil of values, language and culture that made up the authentic identity of your peoples was eroded, and that you have continued to pay the price of this.”</a:t>
            </a:r>
          </a:p>
        </p:txBody>
      </p:sp>
    </p:spTree>
    <p:extLst>
      <p:ext uri="{BB962C8B-B14F-4D97-AF65-F5344CB8AC3E}">
        <p14:creationId xmlns:p14="http://schemas.microsoft.com/office/powerpoint/2010/main" val="3081036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Autofit/>
          </a:bodyPr>
          <a:lstStyle/>
          <a:p>
            <a:r>
              <a:rPr lang="en-CA" sz="2600" dirty="0">
                <a:effectLst/>
                <a:ea typeface="Calibri" panose="020F0502020204030204" pitchFamily="34" charset="0"/>
                <a:cs typeface="Times New Roman" panose="02020603050405020304" pitchFamily="18" charset="0"/>
              </a:rPr>
              <a:t>Lac Ste. Anne: “The waters give life. I think of the many dear grandmothers who are here with us: your hearts are springs from which the living water of faith flowed, and with it you quenched the thirst of your children and grandchildren. I am struck by the vital role of women in indigenous communities: they occupy a prominent place as blessed sources not only of physical but also of spiritual life. …part of the painful legacy we are now confronting stems from the fact that indigenous grandmothers were prevented from passing on the faith in their own language and culture.”</a:t>
            </a:r>
          </a:p>
        </p:txBody>
      </p:sp>
    </p:spTree>
    <p:extLst>
      <p:ext uri="{BB962C8B-B14F-4D97-AF65-F5344CB8AC3E}">
        <p14:creationId xmlns:p14="http://schemas.microsoft.com/office/powerpoint/2010/main" val="6932966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845820" y="914401"/>
            <a:ext cx="9638709" cy="4799490"/>
          </a:xfrm>
        </p:spPr>
        <p:txBody>
          <a:bodyPr>
            <a:normAutofit fontScale="92500" lnSpcReduction="10000"/>
          </a:bodyPr>
          <a:lstStyle/>
          <a:p>
            <a:r>
              <a:rPr lang="en-CA" sz="2800" dirty="0" err="1">
                <a:effectLst/>
                <a:ea typeface="Calibri" panose="020F0502020204030204" pitchFamily="34" charset="0"/>
                <a:cs typeface="Times New Roman" panose="02020603050405020304" pitchFamily="18" charset="0"/>
              </a:rPr>
              <a:t>Citadelle</a:t>
            </a:r>
            <a:r>
              <a:rPr lang="en-CA" sz="2800" dirty="0">
                <a:effectLst/>
                <a:ea typeface="Calibri" panose="020F0502020204030204" pitchFamily="34" charset="0"/>
                <a:cs typeface="Times New Roman" panose="02020603050405020304" pitchFamily="18" charset="0"/>
              </a:rPr>
              <a:t> de Québec:  “The indigenous peoples have much to teach us about care and protection for the family; among them, from an early age, children learn to recognize right from wrong, to be truthful, to share, to correct mistakes, to begin anew, to comfort one another and to be reconciled. </a:t>
            </a:r>
          </a:p>
          <a:p>
            <a:r>
              <a:rPr lang="en-CA" sz="2800" dirty="0">
                <a:effectLst/>
                <a:ea typeface="Calibri" panose="020F0502020204030204" pitchFamily="34" charset="0"/>
                <a:cs typeface="Times New Roman" panose="02020603050405020304" pitchFamily="18" charset="0"/>
              </a:rPr>
              <a:t>Meeting with delegation in Québec City: “In a world that, tragically, is often all too individualistic, how precious is your profoundly genuine sense of family and community. How important it is to cultivate properly the bond between young and old, and to maintain a healthy and harmonious relationship with all of creation!” </a:t>
            </a:r>
          </a:p>
          <a:p>
            <a:pPr marL="0" indent="0">
              <a:buNone/>
            </a:pPr>
            <a:endParaRPr lang="en-CA" dirty="0"/>
          </a:p>
        </p:txBody>
      </p:sp>
    </p:spTree>
    <p:extLst>
      <p:ext uri="{BB962C8B-B14F-4D97-AF65-F5344CB8AC3E}">
        <p14:creationId xmlns:p14="http://schemas.microsoft.com/office/powerpoint/2010/main" val="2131685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fontScale="90000"/>
          </a:bodyPr>
          <a:lstStyle/>
          <a:p>
            <a:r>
              <a:rPr lang="en-US" dirty="0"/>
              <a:t>Theme 7: the blessing of Indigenous worldviews and understanding of creation</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731520" y="1634490"/>
            <a:ext cx="9797396" cy="5068150"/>
          </a:xfrm>
        </p:spPr>
        <p:txBody>
          <a:bodyPr>
            <a:normAutofit/>
          </a:bodyPr>
          <a:lstStyle/>
          <a:p>
            <a:r>
              <a:rPr lang="en-CA" sz="2400" dirty="0" err="1">
                <a:effectLst/>
                <a:ea typeface="Calibri" panose="020F0502020204030204" pitchFamily="34" charset="0"/>
                <a:cs typeface="Times New Roman" panose="02020603050405020304" pitchFamily="18" charset="0"/>
              </a:rPr>
              <a:t>Maskwacis</a:t>
            </a:r>
            <a:r>
              <a:rPr lang="en-CA" sz="2400" dirty="0">
                <a:effectLst/>
                <a:ea typeface="Calibri" panose="020F0502020204030204" pitchFamily="34" charset="0"/>
                <a:cs typeface="Times New Roman" panose="02020603050405020304" pitchFamily="18" charset="0"/>
              </a:rPr>
              <a:t>: “Brothers and sisters, you have lived on these lands for thousands of years, following ways of life that respect the earth which you received as a legacy from past generations and are keeping for those yet to come. You have treated it as a gift of the Creator to be shared with others and to be cherished in harmony with all that exists, in profound fellowship with all living beings.  In this way, you learned to foster a sense of family and community, and to build solid bonds between generations, honouring your elders and caring for your little ones. A treasury of sound customs and teachings, centred on concern for others, truthfulness, courage and respect, humility, honesty and practical wisdom!”</a:t>
            </a:r>
          </a:p>
        </p:txBody>
      </p:sp>
    </p:spTree>
    <p:extLst>
      <p:ext uri="{BB962C8B-B14F-4D97-AF65-F5344CB8AC3E}">
        <p14:creationId xmlns:p14="http://schemas.microsoft.com/office/powerpoint/2010/main" val="3387826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25830" y="971551"/>
            <a:ext cx="9558699" cy="4742340"/>
          </a:xfrm>
        </p:spPr>
        <p:txBody>
          <a:bodyPr>
            <a:normAutofit fontScale="92500" lnSpcReduction="20000"/>
          </a:bodyPr>
          <a:lstStyle/>
          <a:p>
            <a:r>
              <a:rPr lang="en-CA" sz="2800" dirty="0">
                <a:effectLst/>
                <a:ea typeface="Calibri" panose="020F0502020204030204" pitchFamily="34" charset="0"/>
                <a:cs typeface="Times New Roman" panose="02020603050405020304" pitchFamily="18" charset="0"/>
              </a:rPr>
              <a:t>At the </a:t>
            </a:r>
            <a:r>
              <a:rPr lang="en-CA" sz="2800" dirty="0" err="1">
                <a:effectLst/>
                <a:ea typeface="Calibri" panose="020F0502020204030204" pitchFamily="34" charset="0"/>
                <a:cs typeface="Times New Roman" panose="02020603050405020304" pitchFamily="18" charset="0"/>
              </a:rPr>
              <a:t>Citadelle</a:t>
            </a:r>
            <a:r>
              <a:rPr lang="en-CA" sz="2800" dirty="0">
                <a:effectLst/>
                <a:ea typeface="Calibri" panose="020F0502020204030204" pitchFamily="34" charset="0"/>
                <a:cs typeface="Times New Roman" panose="02020603050405020304" pitchFamily="18" charset="0"/>
              </a:rPr>
              <a:t> de Québec he spoke of the constant concern of Indigenous Peoples “to protect the land and the environment, in fidelity to a harmonious vision of creation as an open book that teaches human beings to love the Creator and to live in symbiosis with other living creatures. We can learn much from this ability to listen attentively to God, to persons and to nature. And we need it, especially amid the dizzying and frenzied pace of today’s world… We need to be able to look, as the indigenous wisdom tradition teaches, seven generations ahead, and not to our immediate convenience, to the next elections, or the support of this or that lobby.… The values and teachings of the indigenous peoples are precious.”</a:t>
            </a:r>
          </a:p>
          <a:p>
            <a:pPr marL="0" indent="0">
              <a:buNone/>
            </a:pPr>
            <a:endParaRPr lang="en-CA" dirty="0"/>
          </a:p>
        </p:txBody>
      </p:sp>
    </p:spTree>
    <p:extLst>
      <p:ext uri="{BB962C8B-B14F-4D97-AF65-F5344CB8AC3E}">
        <p14:creationId xmlns:p14="http://schemas.microsoft.com/office/powerpoint/2010/main" val="20195392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rmAutofit fontScale="92500" lnSpcReduction="20000"/>
          </a:bodyPr>
          <a:lstStyle/>
          <a:p>
            <a:r>
              <a:rPr lang="en-CA" sz="2800" dirty="0">
                <a:effectLst/>
                <a:ea typeface="Calibri" panose="020F0502020204030204" pitchFamily="34" charset="0"/>
                <a:cs typeface="Times New Roman" panose="02020603050405020304" pitchFamily="18" charset="0"/>
              </a:rPr>
              <a:t>Iqaluit: “I am grateful for this opportunity to be here in Nunavut….  I tried to imagine, after our meeting in Rome, these vast places that you have inhabited from time immemorial and that others would consider inhospitable. You have come to love these places, to respect, cherish and enhance them, passing on, from generation to generation, such basic values as respect for the elderly, genuine fraternity and care for the environment. There is a beautiful and harmonious relationship between you and this land you inhabit, because it too is strong and resilient, and responds with brilliant light to the darkness that enshrouds it for most of the year.”</a:t>
            </a:r>
          </a:p>
          <a:p>
            <a:pPr marL="0" indent="0">
              <a:buNone/>
            </a:pPr>
            <a:endParaRPr lang="en-CA" dirty="0"/>
          </a:p>
        </p:txBody>
      </p:sp>
    </p:spTree>
    <p:extLst>
      <p:ext uri="{BB962C8B-B14F-4D97-AF65-F5344CB8AC3E}">
        <p14:creationId xmlns:p14="http://schemas.microsoft.com/office/powerpoint/2010/main" val="352206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a:bodyPr>
          <a:lstStyle/>
          <a:p>
            <a:r>
              <a:rPr lang="en-US" dirty="0"/>
              <a:t>Theme </a:t>
            </a:r>
            <a:r>
              <a:rPr lang="en-CA" dirty="0"/>
              <a:t>8: Local engagement</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rmAutofit/>
          </a:bodyPr>
          <a:lstStyle/>
          <a:p>
            <a:r>
              <a:rPr lang="en-CA" sz="2800" dirty="0">
                <a:effectLst/>
                <a:ea typeface="Calibri" panose="020F0502020204030204" pitchFamily="34" charset="0"/>
                <a:cs typeface="Times New Roman" panose="02020603050405020304" pitchFamily="18" charset="0"/>
              </a:rPr>
              <a:t>“</a:t>
            </a:r>
            <a:r>
              <a:rPr lang="en-CA" sz="2800" dirty="0">
                <a:effectLst/>
                <a:latin typeface="Calibri" panose="020F0502020204030204" pitchFamily="34" charset="0"/>
                <a:ea typeface="Calibri" panose="020F0502020204030204" pitchFamily="34" charset="0"/>
                <a:cs typeface="Times New Roman" panose="02020603050405020304" pitchFamily="18" charset="0"/>
              </a:rPr>
              <a:t>Dear brothers and sisters: gestures and visits can be important, but most words and deeds of reconciliation take place at the local level, in communities like this, where individuals and families travel side-by-side, day by day. To pray together, to help one another, to share life stories, common joys and common struggles: this is what opens the door to the reconciling work of God.”</a:t>
            </a:r>
          </a:p>
        </p:txBody>
      </p:sp>
    </p:spTree>
    <p:extLst>
      <p:ext uri="{BB962C8B-B14F-4D97-AF65-F5344CB8AC3E}">
        <p14:creationId xmlns:p14="http://schemas.microsoft.com/office/powerpoint/2010/main" val="2108999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14400" y="800101"/>
            <a:ext cx="9570129" cy="4913790"/>
          </a:xfrm>
        </p:spPr>
        <p:txBody>
          <a:bodyPr>
            <a:normAutofit lnSpcReduction="10000"/>
          </a:bodyPr>
          <a:lstStyle/>
          <a:p>
            <a:r>
              <a:rPr lang="en-CA" sz="2800" dirty="0">
                <a:effectLst/>
                <a:ea typeface="Calibri" panose="020F0502020204030204" pitchFamily="34" charset="0"/>
                <a:cs typeface="Times New Roman" panose="02020603050405020304" pitchFamily="18" charset="0"/>
              </a:rPr>
              <a:t>Lac Ste. Anne: ”Let us ask ourselves: what do I do for those who need me? When looking at the indigenous peoples and thinking of their history and the pain that they endured, what do I do for indigenous peoples? Do I merely listen with curiosity, horrified by what happened in the past, or do I do something concrete for them? Do I pray, meet, read, support them, and let myself be touched by their stories? Looking at my own life, if I find myself suffering, do I listen to Jesus who wants to take me beyond the confines of my impatience, who invites me to start over again, to go a step further, to love?”</a:t>
            </a:r>
          </a:p>
          <a:p>
            <a:pPr marL="0" indent="0">
              <a:buNone/>
            </a:pPr>
            <a:endParaRPr lang="en-CA" dirty="0"/>
          </a:p>
        </p:txBody>
      </p:sp>
    </p:spTree>
    <p:extLst>
      <p:ext uri="{BB962C8B-B14F-4D97-AF65-F5344CB8AC3E}">
        <p14:creationId xmlns:p14="http://schemas.microsoft.com/office/powerpoint/2010/main" val="46007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a:bodyPr>
          <a:lstStyle/>
          <a:p>
            <a:r>
              <a:rPr lang="en-US" dirty="0"/>
              <a:t>Theme 9: Christian hope and perseverance</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Autofit/>
          </a:bodyPr>
          <a:lstStyle/>
          <a:p>
            <a:r>
              <a:rPr lang="en-CA" sz="2600" dirty="0" err="1">
                <a:effectLst/>
                <a:ea typeface="Calibri" panose="020F0502020204030204" pitchFamily="34" charset="0"/>
                <a:cs typeface="Times New Roman" panose="02020603050405020304" pitchFamily="18" charset="0"/>
              </a:rPr>
              <a:t>Maskwacis</a:t>
            </a:r>
            <a:r>
              <a:rPr lang="en-CA" sz="2600" dirty="0">
                <a:effectLst/>
                <a:ea typeface="Calibri" panose="020F0502020204030204" pitchFamily="34" charset="0"/>
                <a:cs typeface="Times New Roman" panose="02020603050405020304" pitchFamily="18" charset="0"/>
              </a:rPr>
              <a:t>: “In the face of evil, we pray to the Lord of goodness; in the face of death, we pray to the God of life.”</a:t>
            </a:r>
          </a:p>
          <a:p>
            <a:r>
              <a:rPr lang="en-CA" sz="2600" dirty="0">
                <a:effectLst/>
                <a:ea typeface="Calibri" panose="020F0502020204030204" pitchFamily="34" charset="0"/>
                <a:cs typeface="Times New Roman" panose="02020603050405020304" pitchFamily="18" charset="0"/>
              </a:rPr>
              <a:t>Lac Ste. Anne: “Lord, as the people on the shores of the Sea of Galilee were not afraid to cry out to you with their needs, so we come to you, Lord, this evening, with whatever pain we bear within us. We bring to you our weariness and our struggles, the wounds of the violence suffered by our indigenous brothers and sisters…. Lord, help us to be healed of our wounds. We know, Lord, that this requires effort, care and concrete actions on our part; but we also know that we cannot do this alone.” </a:t>
            </a:r>
          </a:p>
        </p:txBody>
      </p:sp>
    </p:spTree>
    <p:extLst>
      <p:ext uri="{BB962C8B-B14F-4D97-AF65-F5344CB8AC3E}">
        <p14:creationId xmlns:p14="http://schemas.microsoft.com/office/powerpoint/2010/main" val="3795763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772989" y="101762"/>
            <a:ext cx="9755927" cy="1507067"/>
          </a:xfrm>
        </p:spPr>
        <p:txBody>
          <a:bodyPr>
            <a:normAutofit/>
          </a:bodyPr>
          <a:lstStyle/>
          <a:p>
            <a:r>
              <a:rPr lang="en-CA" dirty="0"/>
              <a:t>Theme 1: The apology of Pope Francis </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145219"/>
            <a:ext cx="9924604" cy="5530788"/>
          </a:xfrm>
        </p:spPr>
        <p:txBody>
          <a:bodyPr>
            <a:normAutofit/>
          </a:bodyPr>
          <a:lstStyle/>
          <a:p>
            <a:r>
              <a:rPr lang="en-CA" sz="2600" dirty="0"/>
              <a:t>The acknowledgement of suffering that many Indigenous People endured in residential schools</a:t>
            </a:r>
          </a:p>
          <a:p>
            <a:r>
              <a:rPr lang="en-CA" sz="2600" dirty="0"/>
              <a:t>“I think back on the stories you told: how the policies of assimilation ended up systematically marginalizing the indigenous peoples; how also through the system of residential schools your languages and cultures were denigrated and suppressed; how children suffered physical, verbal, psychological and spiritual abuse; how they were taken away from their homes at a young age, and how that indelibly affected relationships between parents and children, grandparents and grandchildren.”</a:t>
            </a:r>
          </a:p>
          <a:p>
            <a:pPr marL="0" indent="0">
              <a:buNone/>
            </a:pPr>
            <a:endParaRPr lang="en-CA" dirty="0"/>
          </a:p>
        </p:txBody>
      </p:sp>
    </p:spTree>
    <p:extLst>
      <p:ext uri="{BB962C8B-B14F-4D97-AF65-F5344CB8AC3E}">
        <p14:creationId xmlns:p14="http://schemas.microsoft.com/office/powerpoint/2010/main" val="2571968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Autofit/>
          </a:bodyPr>
          <a:lstStyle/>
          <a:p>
            <a:r>
              <a:rPr lang="en-CA" sz="2400" dirty="0">
                <a:effectLst/>
                <a:ea typeface="Calibri" panose="020F0502020204030204" pitchFamily="34" charset="0"/>
                <a:cs typeface="Times New Roman" panose="02020603050405020304" pitchFamily="18" charset="0"/>
              </a:rPr>
              <a:t>Sacred Heart Church: “This is the way forward: to look together to Christ, to love betrayed and crucified for our sake; to look to Christ, crucified in the many students of the residential schools…. One cannot proclaim God in a way contrary to God himself. And yet, how many times has this happened in history! While God presents himself simply and quietly, we always have the temptation to impose him, and to impose ourselves in his name…. Brothers and sisters, in the name of Jesus, may this never happen again in the Church. May Jesus be preached as he desires, in freedom and charity. In every crucified person whom we meet, may we see not a problem to be solved, but a brother or sister to be loved, the flesh of Christ to be loved. May the Church, the Body of Christ, be a living body of reconciliation!”</a:t>
            </a:r>
          </a:p>
        </p:txBody>
      </p:sp>
    </p:spTree>
    <p:extLst>
      <p:ext uri="{BB962C8B-B14F-4D97-AF65-F5344CB8AC3E}">
        <p14:creationId xmlns:p14="http://schemas.microsoft.com/office/powerpoint/2010/main" val="32252237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rmAutofit fontScale="92500"/>
          </a:bodyPr>
          <a:lstStyle/>
          <a:p>
            <a:r>
              <a:rPr lang="en-CA" sz="2400" dirty="0">
                <a:effectLst/>
                <a:ea typeface="Calibri" panose="020F0502020204030204" pitchFamily="34" charset="0"/>
                <a:cs typeface="Times New Roman" panose="02020603050405020304" pitchFamily="18" charset="0"/>
              </a:rPr>
              <a:t>Saint Anne de </a:t>
            </a:r>
            <a:r>
              <a:rPr lang="en-CA" sz="2400" dirty="0" err="1">
                <a:effectLst/>
                <a:ea typeface="Calibri" panose="020F0502020204030204" pitchFamily="34" charset="0"/>
                <a:cs typeface="Times New Roman" panose="02020603050405020304" pitchFamily="18" charset="0"/>
              </a:rPr>
              <a:t>Beaupré</a:t>
            </a:r>
            <a:r>
              <a:rPr lang="en-CA" sz="2400" dirty="0">
                <a:effectLst/>
                <a:ea typeface="Calibri" panose="020F0502020204030204" pitchFamily="34" charset="0"/>
                <a:cs typeface="Times New Roman" panose="02020603050405020304" pitchFamily="18" charset="0"/>
              </a:rPr>
              <a:t>: “What happened? Why did it happen? How could it happen? Brothers and sisters, these are our own questions, and they are the burning questions that this pilgrim Church in Canada is asking, with heartfelt sorrow, on its difficult and demanding journey of healing and reconciliation. In confronting the scandal of evil and the Body of Christ wounded in the flesh of our indigenous brothers and sisters, we too have experienced deep dismay; we too feel the burden of failure…. The Gospel shows us, however, that it is in precisely such situations of disappointment and grief – when we are appalled by the violence of evil and shame for our sins… – that the Lord comes to meet us and walks at our side.… Brothers and sisters, the Lord also wants to do the same with each of us and with his Church.”</a:t>
            </a:r>
          </a:p>
          <a:p>
            <a:pPr marL="0" indent="0">
              <a:buNone/>
            </a:pPr>
            <a:endParaRPr lang="en-CA" dirty="0"/>
          </a:p>
        </p:txBody>
      </p:sp>
    </p:spTree>
    <p:extLst>
      <p:ext uri="{BB962C8B-B14F-4D97-AF65-F5344CB8AC3E}">
        <p14:creationId xmlns:p14="http://schemas.microsoft.com/office/powerpoint/2010/main" val="32658963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a:bodyPr>
          <a:lstStyle/>
          <a:p>
            <a:r>
              <a:rPr lang="en-US" dirty="0"/>
              <a:t>Theme </a:t>
            </a:r>
            <a:r>
              <a:rPr lang="en-CA" dirty="0"/>
              <a:t>10: walking together</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rmAutofit/>
          </a:bodyPr>
          <a:lstStyle/>
          <a:p>
            <a:pPr>
              <a:lnSpc>
                <a:spcPct val="107000"/>
              </a:lnSpc>
              <a:spcAft>
                <a:spcPts val="800"/>
              </a:spcAft>
            </a:pPr>
            <a:r>
              <a:rPr lang="en-US" sz="2400" dirty="0">
                <a:effectLst/>
                <a:ea typeface="Calibri" panose="020F0502020204030204" pitchFamily="34" charset="0"/>
                <a:cs typeface="Times New Roman" panose="02020603050405020304" pitchFamily="18" charset="0"/>
              </a:rPr>
              <a:t>Meeting with Indigenous delegations in Rome, April 1, 2022: “I wish to tell you that the Church stands beside you and wants to continue journeying with you. Dialogue is the key to knowledge and sharing, and the Bishops of Canada have clearly stated their commitment to continue advancing together with you on a renewed, constructive, fruitful path, where encounters and shared projects will be of great help.”</a:t>
            </a:r>
            <a:endParaRPr lang="en-CA"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87232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Autofit/>
          </a:bodyPr>
          <a:lstStyle/>
          <a:p>
            <a:pPr>
              <a:lnSpc>
                <a:spcPct val="107000"/>
              </a:lnSpc>
              <a:spcAft>
                <a:spcPts val="800"/>
              </a:spcAft>
            </a:pPr>
            <a:r>
              <a:rPr lang="en-CA" sz="2600" dirty="0" err="1">
                <a:effectLst/>
                <a:ea typeface="Calibri" panose="020F0502020204030204" pitchFamily="34" charset="0"/>
                <a:cs typeface="Times New Roman" panose="02020603050405020304" pitchFamily="18" charset="0"/>
              </a:rPr>
              <a:t>Maskacis</a:t>
            </a:r>
            <a:r>
              <a:rPr lang="en-CA" sz="2600" dirty="0">
                <a:effectLst/>
                <a:ea typeface="Calibri" panose="020F0502020204030204" pitchFamily="34" charset="0"/>
                <a:cs typeface="Times New Roman" panose="02020603050405020304" pitchFamily="18" charset="0"/>
              </a:rPr>
              <a:t>: I trust and pray that Christians and civil society in this land may grow in the ability to accept and respect the identity and the experience of the indigenous peoples. It is my hope that concrete ways can be found to make those peoples better known and esteemed, so that all may learn to walk together. For my part, I will continue to encourage the efforts of all Catholics to support the indigenous peoples. … We are speaking of processes that must penetrate hearts. My presence here and the commitment of the Canadian Bishops are a testimony to our will to persevere on this path.</a:t>
            </a:r>
          </a:p>
        </p:txBody>
      </p:sp>
    </p:spTree>
    <p:extLst>
      <p:ext uri="{BB962C8B-B14F-4D97-AF65-F5344CB8AC3E}">
        <p14:creationId xmlns:p14="http://schemas.microsoft.com/office/powerpoint/2010/main" val="36523036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lstStyle/>
          <a:p>
            <a:r>
              <a:rPr lang="en-CA" sz="2800" dirty="0">
                <a:effectLst/>
                <a:ea typeface="Calibri" panose="020F0502020204030204" pitchFamily="34" charset="0"/>
                <a:cs typeface="Times New Roman" panose="02020603050405020304" pitchFamily="18" charset="0"/>
              </a:rPr>
              <a:t>“Meeting with delegation, Québec: …The vastness of this land makes us think of the lengthy path of healing and reconciliation that we are facing together. Indeed, the phrase that has accompanied us since March, when the indigenous delegates came to visit me in Rome, and inspires my visit here among you, is Walking Together/Marcher Ensemble.”</a:t>
            </a:r>
          </a:p>
          <a:p>
            <a:pPr marL="0" indent="0">
              <a:buNone/>
            </a:pPr>
            <a:endParaRPr lang="en-CA" dirty="0"/>
          </a:p>
        </p:txBody>
      </p:sp>
    </p:spTree>
    <p:extLst>
      <p:ext uri="{BB962C8B-B14F-4D97-AF65-F5344CB8AC3E}">
        <p14:creationId xmlns:p14="http://schemas.microsoft.com/office/powerpoint/2010/main" val="33616144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rmAutofit/>
          </a:bodyPr>
          <a:lstStyle/>
          <a:p>
            <a:r>
              <a:rPr lang="fr-FR" sz="3200" dirty="0" err="1"/>
              <a:t>Words</a:t>
            </a:r>
            <a:r>
              <a:rPr lang="fr-FR" sz="3200" dirty="0"/>
              <a:t> </a:t>
            </a:r>
            <a:r>
              <a:rPr lang="fr-FR" sz="3200" dirty="0" err="1"/>
              <a:t>written</a:t>
            </a:r>
            <a:r>
              <a:rPr lang="fr-FR" sz="3200" dirty="0"/>
              <a:t> by Pope Francis in the </a:t>
            </a:r>
            <a:r>
              <a:rPr lang="fr-FR" sz="3200" dirty="0" err="1"/>
              <a:t>visitors</a:t>
            </a:r>
            <a:r>
              <a:rPr lang="fr-FR" sz="3200" dirty="0"/>
              <a:t> book at the </a:t>
            </a:r>
            <a:r>
              <a:rPr lang="fr-FR" sz="3200" dirty="0" err="1"/>
              <a:t>Basilica</a:t>
            </a:r>
            <a:r>
              <a:rPr lang="fr-FR" sz="3200" dirty="0"/>
              <a:t> in Québec City: </a:t>
            </a:r>
          </a:p>
          <a:p>
            <a:r>
              <a:rPr lang="fr-FR" sz="3200" dirty="0"/>
              <a:t>« Marcher ensemble, ce n'est pas facile, mais c'est possible. »</a:t>
            </a:r>
          </a:p>
          <a:p>
            <a:r>
              <a:rPr lang="fr-FR" sz="3200" dirty="0"/>
              <a:t>« It </a:t>
            </a:r>
            <a:r>
              <a:rPr lang="fr-FR" sz="3200" dirty="0" err="1"/>
              <a:t>is</a:t>
            </a:r>
            <a:r>
              <a:rPr lang="fr-FR" sz="3200" dirty="0"/>
              <a:t> not </a:t>
            </a:r>
            <a:r>
              <a:rPr lang="fr-FR" sz="3200" dirty="0" err="1"/>
              <a:t>easy</a:t>
            </a:r>
            <a:r>
              <a:rPr lang="fr-FR" sz="3200" dirty="0"/>
              <a:t> to </a:t>
            </a:r>
            <a:r>
              <a:rPr lang="fr-FR" sz="3200" dirty="0" err="1"/>
              <a:t>walk</a:t>
            </a:r>
            <a:r>
              <a:rPr lang="fr-FR" sz="3200" dirty="0"/>
              <a:t> </a:t>
            </a:r>
            <a:r>
              <a:rPr lang="fr-FR" sz="3200" dirty="0" err="1"/>
              <a:t>together</a:t>
            </a:r>
            <a:r>
              <a:rPr lang="fr-FR" sz="3200" dirty="0"/>
              <a:t>, but </a:t>
            </a:r>
            <a:r>
              <a:rPr lang="fr-FR" sz="3200" dirty="0" err="1"/>
              <a:t>it</a:t>
            </a:r>
            <a:r>
              <a:rPr lang="fr-FR" sz="3200" dirty="0"/>
              <a:t> </a:t>
            </a:r>
            <a:r>
              <a:rPr lang="fr-FR" sz="3200" dirty="0" err="1"/>
              <a:t>is</a:t>
            </a:r>
            <a:r>
              <a:rPr lang="fr-FR" sz="3200" dirty="0"/>
              <a:t> possible. »</a:t>
            </a:r>
            <a:endParaRPr lang="en-CA" sz="3200" dirty="0"/>
          </a:p>
        </p:txBody>
      </p:sp>
    </p:spTree>
    <p:extLst>
      <p:ext uri="{BB962C8B-B14F-4D97-AF65-F5344CB8AC3E}">
        <p14:creationId xmlns:p14="http://schemas.microsoft.com/office/powerpoint/2010/main" val="2734705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89AA1-B550-44ED-ADF7-7C6D40353A2B}"/>
              </a:ext>
            </a:extLst>
          </p:cNvPr>
          <p:cNvSpPr>
            <a:spLocks noGrp="1"/>
          </p:cNvSpPr>
          <p:nvPr>
            <p:ph type="title"/>
          </p:nvPr>
        </p:nvSpPr>
        <p:spPr>
          <a:xfrm>
            <a:off x="582667" y="642972"/>
            <a:ext cx="9613858" cy="5962014"/>
          </a:xfrm>
        </p:spPr>
        <p:txBody>
          <a:bodyPr>
            <a:normAutofit/>
          </a:bodyPr>
          <a:lstStyle/>
          <a:p>
            <a:pPr marL="285750" indent="-285750">
              <a:spcBef>
                <a:spcPct val="20000"/>
              </a:spcBef>
              <a:spcAft>
                <a:spcPts val="600"/>
              </a:spcAft>
              <a:buClr>
                <a:schemeClr val="tx1"/>
              </a:buClr>
              <a:buSzPct val="80000"/>
              <a:buFont typeface="Wingdings 3" panose="05040102010807070707" pitchFamily="18" charset="2"/>
              <a:buChar char=""/>
            </a:pPr>
            <a:r>
              <a:rPr lang="en-US" sz="2600" cap="none" dirty="0">
                <a:solidFill>
                  <a:schemeClr val="bg2">
                    <a:lumMod val="50000"/>
                  </a:schemeClr>
                </a:solidFill>
                <a:latin typeface="+mn-lt"/>
                <a:ea typeface="+mn-ea"/>
                <a:cs typeface="+mn-cs"/>
              </a:rPr>
              <a:t>Maskwacis:</a:t>
            </a:r>
            <a:br>
              <a:rPr lang="en-US" sz="2600" cap="none" dirty="0">
                <a:solidFill>
                  <a:schemeClr val="bg2">
                    <a:lumMod val="50000"/>
                  </a:schemeClr>
                </a:solidFill>
                <a:latin typeface="+mn-lt"/>
                <a:ea typeface="+mn-ea"/>
                <a:cs typeface="+mn-cs"/>
              </a:rPr>
            </a:br>
            <a:r>
              <a:rPr lang="en-US" sz="2600" cap="none" dirty="0">
                <a:solidFill>
                  <a:schemeClr val="bg2">
                    <a:lumMod val="50000"/>
                  </a:schemeClr>
                </a:solidFill>
                <a:latin typeface="+mn-lt"/>
                <a:ea typeface="+mn-ea"/>
                <a:cs typeface="+mn-cs"/>
              </a:rPr>
              <a:t>“I am here because the first step of my penitential pilgrimage among you is that of again asking forgiveness, of telling you once more that I am deeply sorry. Sorry for the ways in which, regrettably, many Christians supported the colonizing mentality of the powers that oppressed the indigenous peoples. I am sorry. I ask forgiveness, in particular, for the ways in which many members of the Church and of religious communities cooperated, not least through their indifference, in projects of cultural destruction and forced assimilation promoted by the governments of that time, which culminated in the system of residential schools.”</a:t>
            </a:r>
          </a:p>
        </p:txBody>
      </p:sp>
    </p:spTree>
    <p:extLst>
      <p:ext uri="{BB962C8B-B14F-4D97-AF65-F5344CB8AC3E}">
        <p14:creationId xmlns:p14="http://schemas.microsoft.com/office/powerpoint/2010/main" val="2881456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lstStyle/>
          <a:p>
            <a:r>
              <a:rPr lang="en-CA" sz="2800" dirty="0"/>
              <a:t>Vespers, Quebec City: </a:t>
            </a:r>
            <a:br>
              <a:rPr lang="en-CA" sz="2800" dirty="0"/>
            </a:br>
            <a:r>
              <a:rPr lang="en-CA" sz="2800" dirty="0"/>
              <a:t>“I think in particular of the sexual abuse of minors and vulnerable people, scandals that require firm action and an irreversible commitment. Together with you, I would like once more to ask forgiveness of all the victims.  The pain and the </a:t>
            </a:r>
            <a:r>
              <a:rPr lang="en-CA" sz="2800" dirty="0">
                <a:ln w="3175" cmpd="sng">
                  <a:noFill/>
                </a:ln>
              </a:rPr>
              <a:t>shame</a:t>
            </a:r>
            <a:r>
              <a:rPr lang="en-CA" sz="2800" dirty="0"/>
              <a:t> we feel must become an occasion for conversion: never again!”</a:t>
            </a:r>
            <a:endParaRPr lang="en-CA" dirty="0"/>
          </a:p>
          <a:p>
            <a:pPr marL="0" indent="0">
              <a:buNone/>
            </a:pPr>
            <a:endParaRPr lang="en-CA" dirty="0"/>
          </a:p>
        </p:txBody>
      </p:sp>
    </p:spTree>
    <p:extLst>
      <p:ext uri="{BB962C8B-B14F-4D97-AF65-F5344CB8AC3E}">
        <p14:creationId xmlns:p14="http://schemas.microsoft.com/office/powerpoint/2010/main" val="2854017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rmAutofit lnSpcReduction="10000"/>
          </a:bodyPr>
          <a:lstStyle/>
          <a:p>
            <a:r>
              <a:rPr lang="en-US" sz="2800" dirty="0"/>
              <a:t>: Iqaluit </a:t>
            </a:r>
          </a:p>
          <a:p>
            <a:pPr marL="0" indent="0">
              <a:buNone/>
            </a:pPr>
            <a:r>
              <a:rPr lang="en-US" sz="2800" i="1" dirty="0"/>
              <a:t>“'</a:t>
            </a:r>
            <a:r>
              <a:rPr lang="en-US" sz="2800" i="1" dirty="0" err="1"/>
              <a:t>Honour</a:t>
            </a:r>
            <a:r>
              <a:rPr lang="en-US" sz="2800" i="1" dirty="0"/>
              <a:t> your father and your mother, that your days may be long in the land which the Lord your God gives you</a:t>
            </a:r>
            <a:r>
              <a:rPr lang="en-US" sz="2800" dirty="0"/>
              <a:t>’ (Ex 20:12). That possibility did not exist for many of your families; it vanished when children were separated from their parents and their own nation was perceived as dangerous and foreign.… How evil it is to break the bonds uniting parents and children, to damage our closest relationships, to harm and scandalize the little ones!”</a:t>
            </a:r>
          </a:p>
          <a:p>
            <a:pPr marL="0" indent="0">
              <a:buNone/>
            </a:pPr>
            <a:endParaRPr lang="en-CA" dirty="0"/>
          </a:p>
        </p:txBody>
      </p:sp>
    </p:spTree>
    <p:extLst>
      <p:ext uri="{BB962C8B-B14F-4D97-AF65-F5344CB8AC3E}">
        <p14:creationId xmlns:p14="http://schemas.microsoft.com/office/powerpoint/2010/main" val="2128131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5E122-9C33-4B98-AA45-BB88ED953FB8}"/>
              </a:ext>
            </a:extLst>
          </p:cNvPr>
          <p:cNvSpPr>
            <a:spLocks noGrp="1"/>
          </p:cNvSpPr>
          <p:nvPr>
            <p:ph type="title"/>
          </p:nvPr>
        </p:nvSpPr>
        <p:spPr>
          <a:xfrm>
            <a:off x="470831" y="439444"/>
            <a:ext cx="11250337" cy="1507067"/>
          </a:xfrm>
        </p:spPr>
        <p:txBody>
          <a:bodyPr>
            <a:normAutofit fontScale="90000"/>
          </a:bodyPr>
          <a:lstStyle/>
          <a:p>
            <a:r>
              <a:rPr lang="en-US" dirty="0"/>
              <a:t>Theme 2: Recognition of trauma which continues, including intergenerational trauma</a:t>
            </a:r>
            <a:r>
              <a:rPr lang="en-CA" dirty="0"/>
              <a:t> </a:t>
            </a:r>
            <a:br>
              <a:rPr lang="en-CA" dirty="0"/>
            </a:br>
            <a:endParaRPr lang="en-CA" dirty="0"/>
          </a:p>
        </p:txBody>
      </p:sp>
      <p:sp>
        <p:nvSpPr>
          <p:cNvPr id="3" name="Content Placeholder 2">
            <a:extLst>
              <a:ext uri="{FF2B5EF4-FFF2-40B4-BE49-F238E27FC236}">
                <a16:creationId xmlns:a16="http://schemas.microsoft.com/office/drawing/2014/main" id="{D339291C-7944-48C4-A4D5-524C43F43B2F}"/>
              </a:ext>
            </a:extLst>
          </p:cNvPr>
          <p:cNvSpPr>
            <a:spLocks noGrp="1"/>
          </p:cNvSpPr>
          <p:nvPr>
            <p:ph idx="1"/>
          </p:nvPr>
        </p:nvSpPr>
        <p:spPr>
          <a:xfrm>
            <a:off x="604312" y="1619106"/>
            <a:ext cx="9924604" cy="5083534"/>
          </a:xfrm>
        </p:spPr>
        <p:txBody>
          <a:bodyPr>
            <a:normAutofit/>
          </a:bodyPr>
          <a:lstStyle/>
          <a:p>
            <a:r>
              <a:rPr lang="en-US" sz="2800" dirty="0">
                <a:effectLst/>
                <a:ea typeface="Calibri" panose="020F0502020204030204" pitchFamily="34" charset="0"/>
                <a:cs typeface="Times New Roman" panose="02020603050405020304" pitchFamily="18" charset="0"/>
              </a:rPr>
              <a:t>Meeting with Indigenous Delegations in Rome, April 1, 2022: “It is chilling to think of determined efforts to instill a sense of inferiority, to rob people of their cultural identity, to sever their roots, and to consider all the personal and social effects that this continues to entail: unresolved traumas that have become intergenerational traumas.”</a:t>
            </a:r>
            <a:endParaRPr lang="en-US" sz="2800" dirty="0"/>
          </a:p>
        </p:txBody>
      </p:sp>
    </p:spTree>
    <p:extLst>
      <p:ext uri="{BB962C8B-B14F-4D97-AF65-F5344CB8AC3E}">
        <p14:creationId xmlns:p14="http://schemas.microsoft.com/office/powerpoint/2010/main" val="55718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144109"/>
            <a:ext cx="9551742" cy="4569781"/>
          </a:xfrm>
        </p:spPr>
        <p:txBody>
          <a:bodyPr>
            <a:normAutofit fontScale="92500"/>
          </a:bodyPr>
          <a:lstStyle/>
          <a:p>
            <a:r>
              <a:rPr lang="en-US" sz="2800" dirty="0" err="1"/>
              <a:t>Maskwacis</a:t>
            </a:r>
            <a:r>
              <a:rPr lang="en-US" sz="2800" dirty="0"/>
              <a:t>: </a:t>
            </a:r>
          </a:p>
          <a:p>
            <a:r>
              <a:rPr lang="en-US" sz="2800" dirty="0"/>
              <a:t>“These are traumas that are in some way reawakened whenever the subject comes up; I realize too that our meeting today can bring back old memories and hurts, and that many of you may feel uncomfortable even as I speak. … To remember the devastating experiences that took place in the residential schools hurts, angers, causes pain, and yet it is necessary.”</a:t>
            </a:r>
          </a:p>
          <a:p>
            <a:pPr marL="0" indent="0">
              <a:buNone/>
            </a:pPr>
            <a:r>
              <a:rPr lang="en-US" sz="2800" dirty="0"/>
              <a:t>“I thank you …for telling me about the heavy burdens that you still bear, for sharing with me these bitter memories.”</a:t>
            </a:r>
            <a:endParaRPr lang="en-CA" sz="2800" dirty="0"/>
          </a:p>
          <a:p>
            <a:pPr marL="0" indent="0">
              <a:buNone/>
            </a:pPr>
            <a:endParaRPr lang="en-CA" dirty="0"/>
          </a:p>
        </p:txBody>
      </p:sp>
    </p:spTree>
    <p:extLst>
      <p:ext uri="{BB962C8B-B14F-4D97-AF65-F5344CB8AC3E}">
        <p14:creationId xmlns:p14="http://schemas.microsoft.com/office/powerpoint/2010/main" val="528301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62756A-8A50-4865-893B-2EE9A39B3250}"/>
              </a:ext>
            </a:extLst>
          </p:cNvPr>
          <p:cNvSpPr>
            <a:spLocks noGrp="1"/>
          </p:cNvSpPr>
          <p:nvPr>
            <p:ph idx="1"/>
          </p:nvPr>
        </p:nvSpPr>
        <p:spPr>
          <a:xfrm>
            <a:off x="932787" y="1481460"/>
            <a:ext cx="9551742" cy="4569781"/>
          </a:xfrm>
        </p:spPr>
        <p:txBody>
          <a:bodyPr/>
          <a:lstStyle/>
          <a:p>
            <a:r>
              <a:rPr lang="en-US" sz="2800" dirty="0"/>
              <a:t>Maskwacis:</a:t>
            </a:r>
          </a:p>
          <a:p>
            <a:pPr marL="0" indent="0">
              <a:buNone/>
            </a:pPr>
            <a:r>
              <a:rPr lang="en-US" sz="2800" dirty="0"/>
              <a:t>“An important part of this process will be … to assist the survivors of the residential schools to experience healing from the traumas they suffered….Know that I am aware of the sufferings and traumas, the difficulties and challenges, experienced by the indigenous peoples in every region of this country.” </a:t>
            </a:r>
          </a:p>
          <a:p>
            <a:pPr marL="0" indent="0">
              <a:buNone/>
            </a:pPr>
            <a:r>
              <a:rPr lang="en-CA" dirty="0"/>
              <a:t>  </a:t>
            </a:r>
          </a:p>
          <a:p>
            <a:pPr marL="0" indent="0">
              <a:buNone/>
            </a:pPr>
            <a:endParaRPr lang="en-CA" dirty="0"/>
          </a:p>
        </p:txBody>
      </p:sp>
    </p:spTree>
    <p:extLst>
      <p:ext uri="{BB962C8B-B14F-4D97-AF65-F5344CB8AC3E}">
        <p14:creationId xmlns:p14="http://schemas.microsoft.com/office/powerpoint/2010/main" val="1982237366"/>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1150</TotalTime>
  <Words>3294</Words>
  <Application>Microsoft Macintosh PowerPoint</Application>
  <PresentationFormat>Widescreen</PresentationFormat>
  <Paragraphs>61</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Century Gothic</vt:lpstr>
      <vt:lpstr>Wingdings 3</vt:lpstr>
      <vt:lpstr>Slice</vt:lpstr>
      <vt:lpstr>Braiding Together</vt:lpstr>
      <vt:lpstr>PowerPoint Presentation</vt:lpstr>
      <vt:lpstr>Theme 1: The apology of Pope Francis  </vt:lpstr>
      <vt:lpstr>Maskwacis: “I am here because the first step of my penitential pilgrimage among you is that of again asking forgiveness, of telling you once more that I am deeply sorry. Sorry for the ways in which, regrettably, many Christians supported the colonizing mentality of the powers that oppressed the indigenous peoples. I am sorry. I ask forgiveness, in particular, for the ways in which many members of the Church and of religious communities cooperated, not least through their indifference, in projects of cultural destruction and forced assimilation promoted by the governments of that time, which culminated in the system of residential schools.”</vt:lpstr>
      <vt:lpstr>PowerPoint Presentation</vt:lpstr>
      <vt:lpstr>PowerPoint Presentation</vt:lpstr>
      <vt:lpstr>Theme 2: Recognition of trauma which continues, including intergenerational trauma  </vt:lpstr>
      <vt:lpstr>PowerPoint Presentation</vt:lpstr>
      <vt:lpstr>PowerPoint Presentation</vt:lpstr>
      <vt:lpstr>Theme 3: COLONIZATION AND POLICIES OF ASSIMILATION  </vt:lpstr>
      <vt:lpstr> </vt:lpstr>
      <vt:lpstr>PowerPoint Presentation</vt:lpstr>
      <vt:lpstr>PowerPoint Presentation</vt:lpstr>
      <vt:lpstr>Towards an action plan </vt:lpstr>
      <vt:lpstr>Theme 4: truth-telling, telling history in a new way </vt:lpstr>
      <vt:lpstr>PowerPoint Presentation</vt:lpstr>
      <vt:lpstr>PowerPoint Presentation</vt:lpstr>
      <vt:lpstr>Theme 5: supporting the inherent rights  of Indigenous Peoples </vt:lpstr>
      <vt:lpstr>PowerPoint Presentation</vt:lpstr>
      <vt:lpstr>PowerPoint Presentation</vt:lpstr>
      <vt:lpstr>Theme 6: supporting indigenous language  and culture </vt:lpstr>
      <vt:lpstr>PowerPoint Presentation</vt:lpstr>
      <vt:lpstr>PowerPoint Presentation</vt:lpstr>
      <vt:lpstr>Theme 7: the blessing of Indigenous worldviews and understanding of creation </vt:lpstr>
      <vt:lpstr>PowerPoint Presentation</vt:lpstr>
      <vt:lpstr>PowerPoint Presentation</vt:lpstr>
      <vt:lpstr>Theme 8: Local engagement </vt:lpstr>
      <vt:lpstr>PowerPoint Presentation</vt:lpstr>
      <vt:lpstr>Theme 9: Christian hope and perseverance </vt:lpstr>
      <vt:lpstr>PowerPoint Presentation</vt:lpstr>
      <vt:lpstr>PowerPoint Presentation</vt:lpstr>
      <vt:lpstr>Theme 10: walking together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Braiding Together</dc:title>
  <dc:creator>Amanda Trainor</dc:creator>
  <cp:lastModifiedBy>Microsoft Office User</cp:lastModifiedBy>
  <cp:revision>26</cp:revision>
  <dcterms:created xsi:type="dcterms:W3CDTF">2022-10-14T16:53:10Z</dcterms:created>
  <dcterms:modified xsi:type="dcterms:W3CDTF">2022-10-15T12:06:46Z</dcterms:modified>
</cp:coreProperties>
</file>